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0" d="100"/>
          <a:sy n="300" d="100"/>
        </p:scale>
        <p:origin x="-5076" y="-29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on, Shirley" userId="6a75768d-718d-42d3-a6b3-20a25f65236a" providerId="ADAL" clId="{92FB2C09-D3E9-4EA2-AAF3-A1D0399C47FC}"/>
    <pc:docChg chg="undo custSel modSld">
      <pc:chgData name="Richardson, Shirley" userId="6a75768d-718d-42d3-a6b3-20a25f65236a" providerId="ADAL" clId="{92FB2C09-D3E9-4EA2-AAF3-A1D0399C47FC}" dt="2025-09-05T17:24:04.342" v="31" actId="1035"/>
      <pc:docMkLst>
        <pc:docMk/>
      </pc:docMkLst>
      <pc:sldChg chg="modSp mod">
        <pc:chgData name="Richardson, Shirley" userId="6a75768d-718d-42d3-a6b3-20a25f65236a" providerId="ADAL" clId="{92FB2C09-D3E9-4EA2-AAF3-A1D0399C47FC}" dt="2025-09-05T17:24:04.342" v="31" actId="1035"/>
        <pc:sldMkLst>
          <pc:docMk/>
          <pc:sldMk cId="0" sldId="256"/>
        </pc:sldMkLst>
        <pc:spChg chg="mod">
          <ac:chgData name="Richardson, Shirley" userId="6a75768d-718d-42d3-a6b3-20a25f65236a" providerId="ADAL" clId="{92FB2C09-D3E9-4EA2-AAF3-A1D0399C47FC}" dt="2025-09-05T17:23:44.349" v="27" actId="20577"/>
          <ac:spMkLst>
            <pc:docMk/>
            <pc:sldMk cId="0" sldId="256"/>
            <ac:spMk id="53" creationId="{00000000-0000-0000-0000-000000000000}"/>
          </ac:spMkLst>
        </pc:spChg>
        <pc:spChg chg="mod">
          <ac:chgData name="Richardson, Shirley" userId="6a75768d-718d-42d3-a6b3-20a25f65236a" providerId="ADAL" clId="{92FB2C09-D3E9-4EA2-AAF3-A1D0399C47FC}" dt="2025-09-05T17:24:04.342" v="31" actId="1035"/>
          <ac:spMkLst>
            <pc:docMk/>
            <pc:sldMk cId="0" sldId="256"/>
            <ac:spMk id="5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8000" y="5601461"/>
            <a:ext cx="0" cy="113664"/>
          </a:xfrm>
          <a:custGeom>
            <a:avLst/>
            <a:gdLst/>
            <a:ahLst/>
            <a:cxnLst/>
            <a:rect l="l" t="t" r="r" b="b"/>
            <a:pathLst>
              <a:path h="113664">
                <a:moveTo>
                  <a:pt x="0" y="0"/>
                </a:moveTo>
                <a:lnTo>
                  <a:pt x="0" y="113537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971800" y="4944109"/>
            <a:ext cx="0" cy="85090"/>
          </a:xfrm>
          <a:custGeom>
            <a:avLst/>
            <a:gdLst/>
            <a:ahLst/>
            <a:cxnLst/>
            <a:rect l="l" t="t" r="r" b="b"/>
            <a:pathLst>
              <a:path h="85089">
                <a:moveTo>
                  <a:pt x="0" y="0"/>
                </a:moveTo>
                <a:lnTo>
                  <a:pt x="0" y="85089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681094" y="4286161"/>
            <a:ext cx="982344" cy="564515"/>
          </a:xfrm>
          <a:custGeom>
            <a:avLst/>
            <a:gdLst/>
            <a:ahLst/>
            <a:cxnLst/>
            <a:rect l="l" t="t" r="r" b="b"/>
            <a:pathLst>
              <a:path w="982345" h="564514">
                <a:moveTo>
                  <a:pt x="982218" y="0"/>
                </a:moveTo>
                <a:lnTo>
                  <a:pt x="0" y="0"/>
                </a:lnTo>
                <a:lnTo>
                  <a:pt x="0" y="564222"/>
                </a:lnTo>
                <a:lnTo>
                  <a:pt x="982218" y="564222"/>
                </a:lnTo>
                <a:lnTo>
                  <a:pt x="982218" y="0"/>
                </a:lnTo>
                <a:close/>
              </a:path>
            </a:pathLst>
          </a:custGeom>
          <a:solidFill>
            <a:srgbClr val="6E2E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677285" y="4281804"/>
            <a:ext cx="989965" cy="573405"/>
          </a:xfrm>
          <a:custGeom>
            <a:avLst/>
            <a:gdLst/>
            <a:ahLst/>
            <a:cxnLst/>
            <a:rect l="l" t="t" r="r" b="b"/>
            <a:pathLst>
              <a:path w="989964" h="573404">
                <a:moveTo>
                  <a:pt x="989838" y="1778"/>
                </a:moveTo>
                <a:lnTo>
                  <a:pt x="988314" y="0"/>
                </a:lnTo>
                <a:lnTo>
                  <a:pt x="986028" y="0"/>
                </a:lnTo>
                <a:lnTo>
                  <a:pt x="986028" y="8763"/>
                </a:lnTo>
                <a:lnTo>
                  <a:pt x="986028" y="564261"/>
                </a:lnTo>
                <a:lnTo>
                  <a:pt x="986015" y="8801"/>
                </a:lnTo>
                <a:lnTo>
                  <a:pt x="982218" y="8801"/>
                </a:lnTo>
                <a:lnTo>
                  <a:pt x="982218" y="564261"/>
                </a:lnTo>
                <a:lnTo>
                  <a:pt x="8369" y="564261"/>
                </a:lnTo>
                <a:lnTo>
                  <a:pt x="8369" y="8801"/>
                </a:lnTo>
                <a:lnTo>
                  <a:pt x="3810" y="8801"/>
                </a:lnTo>
                <a:lnTo>
                  <a:pt x="8382" y="8763"/>
                </a:lnTo>
                <a:lnTo>
                  <a:pt x="982218" y="8763"/>
                </a:lnTo>
                <a:lnTo>
                  <a:pt x="986028" y="8763"/>
                </a:lnTo>
                <a:lnTo>
                  <a:pt x="986028" y="0"/>
                </a:lnTo>
                <a:lnTo>
                  <a:pt x="2286" y="0"/>
                </a:lnTo>
                <a:lnTo>
                  <a:pt x="0" y="1778"/>
                </a:lnTo>
                <a:lnTo>
                  <a:pt x="0" y="571246"/>
                </a:lnTo>
                <a:lnTo>
                  <a:pt x="2286" y="573024"/>
                </a:lnTo>
                <a:lnTo>
                  <a:pt x="3810" y="573024"/>
                </a:lnTo>
                <a:lnTo>
                  <a:pt x="8382" y="573024"/>
                </a:lnTo>
                <a:lnTo>
                  <a:pt x="982218" y="573024"/>
                </a:lnTo>
                <a:lnTo>
                  <a:pt x="986028" y="573024"/>
                </a:lnTo>
                <a:lnTo>
                  <a:pt x="988314" y="573024"/>
                </a:lnTo>
                <a:lnTo>
                  <a:pt x="989838" y="571246"/>
                </a:lnTo>
                <a:lnTo>
                  <a:pt x="989838" y="17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800221" y="4481194"/>
            <a:ext cx="721360" cy="6350"/>
          </a:xfrm>
          <a:custGeom>
            <a:avLst/>
            <a:gdLst/>
            <a:ahLst/>
            <a:cxnLst/>
            <a:rect l="l" t="t" r="r" b="b"/>
            <a:pathLst>
              <a:path w="721360" h="6350">
                <a:moveTo>
                  <a:pt x="720851" y="0"/>
                </a:moveTo>
                <a:lnTo>
                  <a:pt x="0" y="0"/>
                </a:lnTo>
                <a:lnTo>
                  <a:pt x="0" y="6095"/>
                </a:lnTo>
                <a:lnTo>
                  <a:pt x="720851" y="6095"/>
                </a:lnTo>
                <a:lnTo>
                  <a:pt x="720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7511" y="530097"/>
            <a:ext cx="3643376" cy="807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9525" marR="5080" indent="10795" algn="ctr">
              <a:lnSpc>
                <a:spcPct val="92600"/>
              </a:lnSpc>
              <a:spcBef>
                <a:spcPts val="259"/>
              </a:spcBef>
            </a:pPr>
            <a:r>
              <a:rPr spc="-30" dirty="0"/>
              <a:t>UNIVERSITY</a:t>
            </a:r>
            <a:r>
              <a:rPr spc="-6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spc="-25" dirty="0"/>
              <a:t>NORTH</a:t>
            </a:r>
            <a:r>
              <a:rPr spc="-70" dirty="0"/>
              <a:t> </a:t>
            </a:r>
            <a:r>
              <a:rPr spc="-20" dirty="0"/>
              <a:t>TEXAS </a:t>
            </a:r>
            <a:r>
              <a:rPr spc="-35" dirty="0"/>
              <a:t>DEPARTMENT</a:t>
            </a:r>
            <a:r>
              <a:rPr spc="-50" dirty="0"/>
              <a:t> </a:t>
            </a:r>
            <a:r>
              <a:rPr dirty="0"/>
              <a:t>OF </a:t>
            </a:r>
            <a:r>
              <a:rPr spc="-25" dirty="0"/>
              <a:t>BIOLOGICAL</a:t>
            </a:r>
            <a:r>
              <a:rPr spc="-10" dirty="0"/>
              <a:t> SCIENCES </a:t>
            </a:r>
            <a:r>
              <a:rPr spc="-35" dirty="0"/>
              <a:t>ORGANIZATIONAL</a:t>
            </a:r>
            <a:r>
              <a:rPr spc="25" dirty="0"/>
              <a:t> </a:t>
            </a:r>
            <a:r>
              <a:rPr spc="-20" dirty="0"/>
              <a:t>CHART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72169" y="6285865"/>
          <a:ext cx="1357630" cy="800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7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66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800" spc="-10" dirty="0">
                          <a:latin typeface="Calibri"/>
                          <a:cs typeface="Calibri"/>
                        </a:rPr>
                        <a:t>Executive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solidFill>
                      <a:srgbClr val="91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Operations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solidFill>
                      <a:srgbClr val="6E2E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Academic/Student</a:t>
                      </a:r>
                      <a:r>
                        <a:rPr sz="800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Specialty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solidFill>
                      <a:srgbClr val="00A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788155" y="4355083"/>
            <a:ext cx="7486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Research</a:t>
            </a:r>
            <a:r>
              <a:rPr sz="800" b="1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Analyst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8344" y="4513579"/>
            <a:ext cx="78486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NOVITA</a:t>
            </a:r>
            <a:r>
              <a:rPr sz="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RAHMAN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38442" y="4281804"/>
            <a:ext cx="989965" cy="573405"/>
            <a:chOff x="438442" y="4281804"/>
            <a:chExt cx="989965" cy="573405"/>
          </a:xfrm>
        </p:grpSpPr>
        <p:sp>
          <p:nvSpPr>
            <p:cNvPr id="7" name="object 7"/>
            <p:cNvSpPr/>
            <p:nvPr/>
          </p:nvSpPr>
          <p:spPr>
            <a:xfrm>
              <a:off x="442252" y="4286161"/>
              <a:ext cx="982344" cy="564515"/>
            </a:xfrm>
            <a:custGeom>
              <a:avLst/>
              <a:gdLst/>
              <a:ahLst/>
              <a:cxnLst/>
              <a:rect l="l" t="t" r="r" b="b"/>
              <a:pathLst>
                <a:path w="982344" h="564514">
                  <a:moveTo>
                    <a:pt x="982218" y="0"/>
                  </a:moveTo>
                  <a:lnTo>
                    <a:pt x="0" y="0"/>
                  </a:lnTo>
                  <a:lnTo>
                    <a:pt x="0" y="564222"/>
                  </a:lnTo>
                  <a:lnTo>
                    <a:pt x="982218" y="564222"/>
                  </a:lnTo>
                  <a:lnTo>
                    <a:pt x="982218" y="0"/>
                  </a:lnTo>
                  <a:close/>
                </a:path>
              </a:pathLst>
            </a:custGeom>
            <a:solidFill>
              <a:srgbClr val="00A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8442" y="4281804"/>
              <a:ext cx="989965" cy="573405"/>
            </a:xfrm>
            <a:custGeom>
              <a:avLst/>
              <a:gdLst/>
              <a:ahLst/>
              <a:cxnLst/>
              <a:rect l="l" t="t" r="r" b="b"/>
              <a:pathLst>
                <a:path w="989965" h="573404">
                  <a:moveTo>
                    <a:pt x="989799" y="1778"/>
                  </a:moveTo>
                  <a:lnTo>
                    <a:pt x="988275" y="0"/>
                  </a:lnTo>
                  <a:lnTo>
                    <a:pt x="985989" y="0"/>
                  </a:lnTo>
                  <a:lnTo>
                    <a:pt x="985989" y="8763"/>
                  </a:lnTo>
                  <a:lnTo>
                    <a:pt x="985989" y="564261"/>
                  </a:lnTo>
                  <a:lnTo>
                    <a:pt x="985977" y="8801"/>
                  </a:lnTo>
                  <a:lnTo>
                    <a:pt x="982179" y="8801"/>
                  </a:lnTo>
                  <a:lnTo>
                    <a:pt x="982179" y="564261"/>
                  </a:lnTo>
                  <a:lnTo>
                    <a:pt x="8369" y="564261"/>
                  </a:lnTo>
                  <a:lnTo>
                    <a:pt x="8369" y="8801"/>
                  </a:lnTo>
                  <a:lnTo>
                    <a:pt x="3810" y="8801"/>
                  </a:lnTo>
                  <a:lnTo>
                    <a:pt x="8382" y="8763"/>
                  </a:lnTo>
                  <a:lnTo>
                    <a:pt x="982179" y="8763"/>
                  </a:lnTo>
                  <a:lnTo>
                    <a:pt x="985989" y="8763"/>
                  </a:lnTo>
                  <a:lnTo>
                    <a:pt x="985989" y="0"/>
                  </a:lnTo>
                  <a:lnTo>
                    <a:pt x="2286" y="0"/>
                  </a:lnTo>
                  <a:lnTo>
                    <a:pt x="0" y="1778"/>
                  </a:lnTo>
                  <a:lnTo>
                    <a:pt x="0" y="571246"/>
                  </a:lnTo>
                  <a:lnTo>
                    <a:pt x="2286" y="573024"/>
                  </a:lnTo>
                  <a:lnTo>
                    <a:pt x="3810" y="573024"/>
                  </a:lnTo>
                  <a:lnTo>
                    <a:pt x="8382" y="573024"/>
                  </a:lnTo>
                  <a:lnTo>
                    <a:pt x="982179" y="573024"/>
                  </a:lnTo>
                  <a:lnTo>
                    <a:pt x="985989" y="573024"/>
                  </a:lnTo>
                  <a:lnTo>
                    <a:pt x="988275" y="573024"/>
                  </a:lnTo>
                  <a:lnTo>
                    <a:pt x="989799" y="571246"/>
                  </a:lnTo>
                  <a:lnTo>
                    <a:pt x="989799" y="1778"/>
                  </a:lnTo>
                  <a:close/>
                </a:path>
              </a:pathLst>
            </a:custGeom>
            <a:solidFill>
              <a:srgbClr val="006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16432" y="4310252"/>
            <a:ext cx="84010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Teratogen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Program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4908" y="4424552"/>
            <a:ext cx="84518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Project</a:t>
            </a:r>
            <a:r>
              <a:rPr sz="8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Coordinator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2736" y="4584268"/>
            <a:ext cx="54356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LORI</a:t>
            </a:r>
            <a:r>
              <a:rPr sz="8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WOLFE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105023" y="2447455"/>
            <a:ext cx="981710" cy="564515"/>
          </a:xfrm>
          <a:custGeom>
            <a:avLst/>
            <a:gdLst/>
            <a:ahLst/>
            <a:cxnLst/>
            <a:rect l="l" t="t" r="r" b="b"/>
            <a:pathLst>
              <a:path w="981710" h="564514">
                <a:moveTo>
                  <a:pt x="981455" y="0"/>
                </a:moveTo>
                <a:lnTo>
                  <a:pt x="0" y="0"/>
                </a:lnTo>
                <a:lnTo>
                  <a:pt x="0" y="564222"/>
                </a:lnTo>
                <a:lnTo>
                  <a:pt x="981455" y="564222"/>
                </a:lnTo>
                <a:lnTo>
                  <a:pt x="981455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01416" y="2415006"/>
            <a:ext cx="770890" cy="511809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algn="ctr">
              <a:lnSpc>
                <a:spcPct val="134400"/>
              </a:lnSpc>
              <a:spcBef>
                <a:spcPts val="55"/>
              </a:spcBef>
            </a:pPr>
            <a:r>
              <a:rPr sz="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Assistant</a:t>
            </a:r>
            <a:r>
              <a:rPr sz="800" b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800" b="1" u="sng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Chair</a:t>
            </a:r>
            <a:r>
              <a:rPr sz="800" b="1" u="none" spc="500" dirty="0">
                <a:latin typeface="Calibri"/>
                <a:cs typeface="Calibri"/>
              </a:rPr>
              <a:t> </a:t>
            </a:r>
            <a:r>
              <a:rPr sz="800" b="1" u="none" dirty="0">
                <a:latin typeface="Calibri"/>
                <a:cs typeface="Calibri"/>
              </a:rPr>
              <a:t>SHIRLEY</a:t>
            </a:r>
            <a:r>
              <a:rPr sz="800" b="1" u="none" spc="5" dirty="0">
                <a:latin typeface="Calibri"/>
                <a:cs typeface="Calibri"/>
              </a:rPr>
              <a:t> </a:t>
            </a:r>
            <a:r>
              <a:rPr sz="800" b="1" u="none" spc="-10" dirty="0">
                <a:latin typeface="Calibri"/>
                <a:cs typeface="Calibri"/>
              </a:rPr>
              <a:t>(Shirl)</a:t>
            </a:r>
            <a:r>
              <a:rPr sz="800" b="1" u="none" spc="500" dirty="0">
                <a:latin typeface="Calibri"/>
                <a:cs typeface="Calibri"/>
              </a:rPr>
              <a:t> </a:t>
            </a:r>
            <a:r>
              <a:rPr sz="800" b="1" u="none" spc="-10" dirty="0">
                <a:latin typeface="Calibri"/>
                <a:cs typeface="Calibri"/>
              </a:rPr>
              <a:t>RICHARDSON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8360536" y="2327211"/>
            <a:ext cx="1073785" cy="817880"/>
            <a:chOff x="8360536" y="2327211"/>
            <a:chExt cx="1073785" cy="817880"/>
          </a:xfrm>
        </p:grpSpPr>
        <p:sp>
          <p:nvSpPr>
            <p:cNvPr id="15" name="object 15"/>
            <p:cNvSpPr/>
            <p:nvPr/>
          </p:nvSpPr>
          <p:spPr>
            <a:xfrm>
              <a:off x="8897492" y="2331973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69">
                  <a:moveTo>
                    <a:pt x="0" y="0"/>
                  </a:moveTo>
                  <a:lnTo>
                    <a:pt x="0" y="115442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60536" y="2447416"/>
              <a:ext cx="1073785" cy="697230"/>
            </a:xfrm>
            <a:custGeom>
              <a:avLst/>
              <a:gdLst/>
              <a:ahLst/>
              <a:cxnLst/>
              <a:rect l="l" t="t" r="r" b="b"/>
              <a:pathLst>
                <a:path w="1073784" h="697230">
                  <a:moveTo>
                    <a:pt x="1073658" y="0"/>
                  </a:moveTo>
                  <a:lnTo>
                    <a:pt x="0" y="0"/>
                  </a:lnTo>
                  <a:lnTo>
                    <a:pt x="0" y="697230"/>
                  </a:lnTo>
                  <a:lnTo>
                    <a:pt x="1073658" y="697230"/>
                  </a:lnTo>
                  <a:lnTo>
                    <a:pt x="107365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515984" y="2593085"/>
              <a:ext cx="713740" cy="6350"/>
            </a:xfrm>
            <a:custGeom>
              <a:avLst/>
              <a:gdLst/>
              <a:ahLst/>
              <a:cxnLst/>
              <a:rect l="l" t="t" r="r" b="b"/>
              <a:pathLst>
                <a:path w="713740" h="6350">
                  <a:moveTo>
                    <a:pt x="71323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713232" y="6096"/>
                  </a:lnTo>
                  <a:lnTo>
                    <a:pt x="7132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2446464" y="2061908"/>
            <a:ext cx="4732655" cy="1795145"/>
            <a:chOff x="2446464" y="2061908"/>
            <a:chExt cx="4732655" cy="1795145"/>
          </a:xfrm>
        </p:grpSpPr>
        <p:sp>
          <p:nvSpPr>
            <p:cNvPr id="19" name="object 19"/>
            <p:cNvSpPr/>
            <p:nvPr/>
          </p:nvSpPr>
          <p:spPr>
            <a:xfrm>
              <a:off x="2451226" y="2066670"/>
              <a:ext cx="2238375" cy="369570"/>
            </a:xfrm>
            <a:custGeom>
              <a:avLst/>
              <a:gdLst/>
              <a:ahLst/>
              <a:cxnLst/>
              <a:rect l="l" t="t" r="r" b="b"/>
              <a:pathLst>
                <a:path w="2238375" h="369569">
                  <a:moveTo>
                    <a:pt x="0" y="0"/>
                  </a:moveTo>
                  <a:lnTo>
                    <a:pt x="2238375" y="0"/>
                  </a:lnTo>
                </a:path>
                <a:path w="2238375" h="369569">
                  <a:moveTo>
                    <a:pt x="1179576" y="6857"/>
                  </a:moveTo>
                  <a:lnTo>
                    <a:pt x="1179576" y="369315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713222" y="2447416"/>
              <a:ext cx="1465580" cy="1409700"/>
            </a:xfrm>
            <a:custGeom>
              <a:avLst/>
              <a:gdLst/>
              <a:ahLst/>
              <a:cxnLst/>
              <a:rect l="l" t="t" r="r" b="b"/>
              <a:pathLst>
                <a:path w="1465579" h="1409700">
                  <a:moveTo>
                    <a:pt x="1465452" y="0"/>
                  </a:moveTo>
                  <a:lnTo>
                    <a:pt x="0" y="0"/>
                  </a:lnTo>
                  <a:lnTo>
                    <a:pt x="0" y="1409573"/>
                  </a:lnTo>
                  <a:lnTo>
                    <a:pt x="1465452" y="1409573"/>
                  </a:lnTo>
                  <a:lnTo>
                    <a:pt x="1465452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931916" y="2599816"/>
              <a:ext cx="1027430" cy="6350"/>
            </a:xfrm>
            <a:custGeom>
              <a:avLst/>
              <a:gdLst/>
              <a:ahLst/>
              <a:cxnLst/>
              <a:rect l="l" t="t" r="r" b="b"/>
              <a:pathLst>
                <a:path w="1027429" h="6350">
                  <a:moveTo>
                    <a:pt x="102717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027176" y="6096"/>
                  </a:lnTo>
                  <a:lnTo>
                    <a:pt x="10271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360536" y="2466594"/>
            <a:ext cx="1073785" cy="51689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56210" marR="194945" algn="ctr">
              <a:lnSpc>
                <a:spcPts val="900"/>
              </a:lnSpc>
              <a:spcBef>
                <a:spcPts val="18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Program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Coordinator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(Advising</a:t>
            </a:r>
            <a:r>
              <a:rPr sz="800" b="1" u="sng" spc="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office)</a:t>
            </a:r>
            <a:endParaRPr sz="800">
              <a:latin typeface="Calibri"/>
              <a:cs typeface="Calibri"/>
            </a:endParaRPr>
          </a:p>
          <a:p>
            <a:pPr marR="37465" algn="ctr">
              <a:lnSpc>
                <a:spcPct val="100000"/>
              </a:lnSpc>
              <a:spcBef>
                <a:spcPts val="120"/>
              </a:spcBef>
            </a:pP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KAYLA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SHEPHERD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56981" y="3325495"/>
            <a:ext cx="1167765" cy="770890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57150" rIns="0" bIns="0" rtlCol="0">
            <a:spAutoFit/>
          </a:bodyPr>
          <a:lstStyle/>
          <a:p>
            <a:pPr marL="259715">
              <a:lnSpc>
                <a:spcPct val="100000"/>
              </a:lnSpc>
              <a:spcBef>
                <a:spcPts val="450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Advising</a:t>
            </a:r>
            <a:r>
              <a:rPr sz="8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Office</a:t>
            </a:r>
            <a:endParaRPr sz="800">
              <a:latin typeface="Calibri"/>
              <a:cs typeface="Calibri"/>
            </a:endParaRPr>
          </a:p>
          <a:p>
            <a:pPr marL="319405">
              <a:lnSpc>
                <a:spcPct val="100000"/>
              </a:lnSpc>
              <a:spcBef>
                <a:spcPts val="145"/>
              </a:spcBef>
            </a:pP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Receptionist</a:t>
            </a:r>
            <a:endParaRPr sz="800">
              <a:latin typeface="Calibri"/>
              <a:cs typeface="Calibri"/>
            </a:endParaRPr>
          </a:p>
          <a:p>
            <a:pPr marL="210820">
              <a:lnSpc>
                <a:spcPct val="100000"/>
              </a:lnSpc>
              <a:spcBef>
                <a:spcPts val="19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PROSPER</a:t>
            </a:r>
            <a:r>
              <a:rPr sz="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IFEKWUNA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713221" y="2447899"/>
            <a:ext cx="1465580" cy="105346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97155" indent="121920">
              <a:lnSpc>
                <a:spcPct val="100000"/>
              </a:lnSpc>
              <a:spcBef>
                <a:spcPts val="300"/>
              </a:spcBef>
            </a:pP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Undergraduate</a:t>
            </a:r>
            <a:r>
              <a:rPr sz="800" b="1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Advisors</a:t>
            </a:r>
            <a:endParaRPr sz="800">
              <a:latin typeface="Calibri"/>
              <a:cs typeface="Calibri"/>
            </a:endParaRPr>
          </a:p>
          <a:p>
            <a:pPr marL="307340" marR="89535" indent="-210820">
              <a:lnSpc>
                <a:spcPct val="100000"/>
              </a:lnSpc>
              <a:spcBef>
                <a:spcPts val="204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JESSICA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MOORE</a:t>
            </a:r>
            <a:r>
              <a:rPr sz="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(Coordinator)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JAMES</a:t>
            </a:r>
            <a:r>
              <a:rPr sz="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BEDNARZ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LAUREN</a:t>
            </a: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BOHENEK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NUZHAT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FAROOQUI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ANA</a:t>
            </a:r>
            <a:r>
              <a:rPr sz="8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HOEINGHAUS</a:t>
            </a:r>
            <a:endParaRPr sz="800">
              <a:latin typeface="Calibri"/>
              <a:cs typeface="Calibri"/>
            </a:endParaRPr>
          </a:p>
          <a:p>
            <a:pPr marL="344170" marR="183515" indent="-152400">
              <a:lnSpc>
                <a:spcPct val="100000"/>
              </a:lnSpc>
              <a:spcBef>
                <a:spcPts val="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REGINA</a:t>
            </a:r>
            <a:r>
              <a:rPr sz="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OYESANYA</a:t>
            </a:r>
            <a:r>
              <a:rPr sz="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(FRIP)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LISA</a:t>
            </a:r>
            <a:r>
              <a:rPr sz="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WELCH</a:t>
            </a:r>
            <a:r>
              <a:rPr sz="8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(FRIP)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2446464" y="2061908"/>
            <a:ext cx="1271270" cy="2882265"/>
            <a:chOff x="2446464" y="2061908"/>
            <a:chExt cx="1271270" cy="2882265"/>
          </a:xfrm>
        </p:grpSpPr>
        <p:sp>
          <p:nvSpPr>
            <p:cNvPr id="26" name="object 26"/>
            <p:cNvSpPr/>
            <p:nvPr/>
          </p:nvSpPr>
          <p:spPr>
            <a:xfrm>
              <a:off x="2451226" y="2066670"/>
              <a:ext cx="1261745" cy="2030095"/>
            </a:xfrm>
            <a:custGeom>
              <a:avLst/>
              <a:gdLst/>
              <a:ahLst/>
              <a:cxnLst/>
              <a:rect l="l" t="t" r="r" b="b"/>
              <a:pathLst>
                <a:path w="1261745" h="2030095">
                  <a:moveTo>
                    <a:pt x="1153160" y="935736"/>
                  </a:moveTo>
                  <a:lnTo>
                    <a:pt x="1153160" y="1432052"/>
                  </a:lnTo>
                </a:path>
                <a:path w="1261745" h="2030095">
                  <a:moveTo>
                    <a:pt x="1009523" y="1432052"/>
                  </a:moveTo>
                  <a:lnTo>
                    <a:pt x="1261237" y="1432052"/>
                  </a:lnTo>
                </a:path>
                <a:path w="1261745" h="2030095">
                  <a:moveTo>
                    <a:pt x="0" y="0"/>
                  </a:moveTo>
                  <a:lnTo>
                    <a:pt x="0" y="2029587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455798" y="4286148"/>
              <a:ext cx="1175385" cy="658495"/>
            </a:xfrm>
            <a:custGeom>
              <a:avLst/>
              <a:gdLst/>
              <a:ahLst/>
              <a:cxnLst/>
              <a:rect l="l" t="t" r="r" b="b"/>
              <a:pathLst>
                <a:path w="1175385" h="658495">
                  <a:moveTo>
                    <a:pt x="1175003" y="0"/>
                  </a:moveTo>
                  <a:lnTo>
                    <a:pt x="0" y="0"/>
                  </a:lnTo>
                  <a:lnTo>
                    <a:pt x="0" y="657961"/>
                  </a:lnTo>
                  <a:lnTo>
                    <a:pt x="1175003" y="657961"/>
                  </a:lnTo>
                  <a:lnTo>
                    <a:pt x="1175003" y="0"/>
                  </a:lnTo>
                  <a:close/>
                </a:path>
              </a:pathLst>
            </a:custGeom>
            <a:solidFill>
              <a:srgbClr val="6E2E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48381" y="4467478"/>
              <a:ext cx="1024255" cy="6350"/>
            </a:xfrm>
            <a:custGeom>
              <a:avLst/>
              <a:gdLst/>
              <a:ahLst/>
              <a:cxnLst/>
              <a:rect l="l" t="t" r="r" b="b"/>
              <a:pathLst>
                <a:path w="1024254" h="6350">
                  <a:moveTo>
                    <a:pt x="1024128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024128" y="6096"/>
                  </a:lnTo>
                  <a:lnTo>
                    <a:pt x="10241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536063" y="4341367"/>
            <a:ext cx="105092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Sci</a:t>
            </a:r>
            <a:r>
              <a:rPr sz="800" b="1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Instr</a:t>
            </a:r>
            <a:r>
              <a:rPr sz="8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Tech</a:t>
            </a:r>
            <a:r>
              <a:rPr sz="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Supervisor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52826" y="4499864"/>
            <a:ext cx="100838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RYAN</a:t>
            </a:r>
            <a:r>
              <a:rPr sz="8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O’SHAUGHNESSY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897493" y="3148329"/>
            <a:ext cx="0" cy="182245"/>
          </a:xfrm>
          <a:custGeom>
            <a:avLst/>
            <a:gdLst/>
            <a:ahLst/>
            <a:cxnLst/>
            <a:rect l="l" t="t" r="r" b="b"/>
            <a:pathLst>
              <a:path h="182245">
                <a:moveTo>
                  <a:pt x="0" y="0"/>
                </a:moveTo>
                <a:lnTo>
                  <a:pt x="0" y="181991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912952" y="4093273"/>
            <a:ext cx="3233420" cy="2275205"/>
            <a:chOff x="912952" y="4093273"/>
            <a:chExt cx="3233420" cy="2275205"/>
          </a:xfrm>
        </p:grpSpPr>
        <p:sp>
          <p:nvSpPr>
            <p:cNvPr id="33" name="object 33"/>
            <p:cNvSpPr/>
            <p:nvPr/>
          </p:nvSpPr>
          <p:spPr>
            <a:xfrm>
              <a:off x="924801" y="4098035"/>
              <a:ext cx="3216910" cy="1854200"/>
            </a:xfrm>
            <a:custGeom>
              <a:avLst/>
              <a:gdLst/>
              <a:ahLst/>
              <a:cxnLst/>
              <a:rect l="l" t="t" r="r" b="b"/>
              <a:pathLst>
                <a:path w="3216910" h="1854200">
                  <a:moveTo>
                    <a:pt x="2083193" y="0"/>
                  </a:moveTo>
                  <a:lnTo>
                    <a:pt x="2083193" y="181990"/>
                  </a:lnTo>
                </a:path>
                <a:path w="3216910" h="1854200">
                  <a:moveTo>
                    <a:pt x="3216541" y="0"/>
                  </a:moveTo>
                  <a:lnTo>
                    <a:pt x="3216541" y="181990"/>
                  </a:lnTo>
                </a:path>
                <a:path w="3216910" h="1854200">
                  <a:moveTo>
                    <a:pt x="0" y="0"/>
                  </a:moveTo>
                  <a:lnTo>
                    <a:pt x="0" y="181990"/>
                  </a:lnTo>
                </a:path>
                <a:path w="3216910" h="1854200">
                  <a:moveTo>
                    <a:pt x="446798" y="1671827"/>
                  </a:moveTo>
                  <a:lnTo>
                    <a:pt x="446798" y="1853819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12952" y="5951854"/>
              <a:ext cx="1144905" cy="416559"/>
            </a:xfrm>
            <a:custGeom>
              <a:avLst/>
              <a:gdLst/>
              <a:ahLst/>
              <a:cxnLst/>
              <a:rect l="l" t="t" r="r" b="b"/>
              <a:pathLst>
                <a:path w="1144905" h="416560">
                  <a:moveTo>
                    <a:pt x="1144447" y="0"/>
                  </a:moveTo>
                  <a:lnTo>
                    <a:pt x="0" y="0"/>
                  </a:lnTo>
                  <a:lnTo>
                    <a:pt x="0" y="416433"/>
                  </a:lnTo>
                  <a:lnTo>
                    <a:pt x="1144447" y="416433"/>
                  </a:lnTo>
                  <a:lnTo>
                    <a:pt x="1144447" y="0"/>
                  </a:lnTo>
                  <a:close/>
                </a:path>
              </a:pathLst>
            </a:custGeom>
            <a:solidFill>
              <a:srgbClr val="6E2E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1055928" y="6001334"/>
            <a:ext cx="864235" cy="37719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20955" algn="just">
              <a:lnSpc>
                <a:spcPts val="900"/>
              </a:lnSpc>
              <a:spcBef>
                <a:spcPts val="185"/>
              </a:spcBef>
            </a:pP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Stockroom</a:t>
            </a:r>
            <a:r>
              <a:rPr sz="8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Support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VONNA</a:t>
            </a:r>
            <a:r>
              <a:rPr sz="800" b="1" u="none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ANDERSON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MIKAYLA</a:t>
            </a:r>
            <a:r>
              <a:rPr sz="800" b="1" u="none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CINDULLA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1504822" y="4091495"/>
            <a:ext cx="892175" cy="1119505"/>
            <a:chOff x="1504822" y="4091495"/>
            <a:chExt cx="892175" cy="1119505"/>
          </a:xfrm>
        </p:grpSpPr>
        <p:sp>
          <p:nvSpPr>
            <p:cNvPr id="37" name="object 37"/>
            <p:cNvSpPr/>
            <p:nvPr/>
          </p:nvSpPr>
          <p:spPr>
            <a:xfrm>
              <a:off x="1922017" y="4096258"/>
              <a:ext cx="0" cy="1109980"/>
            </a:xfrm>
            <a:custGeom>
              <a:avLst/>
              <a:gdLst/>
              <a:ahLst/>
              <a:cxnLst/>
              <a:rect l="l" t="t" r="r" b="b"/>
              <a:pathLst>
                <a:path h="1109979">
                  <a:moveTo>
                    <a:pt x="0" y="579246"/>
                  </a:moveTo>
                  <a:lnTo>
                    <a:pt x="0" y="1109383"/>
                  </a:lnTo>
                </a:path>
                <a:path h="1109979">
                  <a:moveTo>
                    <a:pt x="0" y="0"/>
                  </a:moveTo>
                  <a:lnTo>
                    <a:pt x="0" y="189991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04822" y="4286250"/>
              <a:ext cx="892175" cy="389255"/>
            </a:xfrm>
            <a:custGeom>
              <a:avLst/>
              <a:gdLst/>
              <a:ahLst/>
              <a:cxnLst/>
              <a:rect l="l" t="t" r="r" b="b"/>
              <a:pathLst>
                <a:path w="892175" h="389254">
                  <a:moveTo>
                    <a:pt x="891590" y="0"/>
                  </a:moveTo>
                  <a:lnTo>
                    <a:pt x="0" y="0"/>
                  </a:lnTo>
                  <a:lnTo>
                    <a:pt x="0" y="389255"/>
                  </a:lnTo>
                  <a:lnTo>
                    <a:pt x="891590" y="389255"/>
                  </a:lnTo>
                  <a:lnTo>
                    <a:pt x="891590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1587246" y="4312411"/>
            <a:ext cx="727710" cy="269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6990">
              <a:lnSpc>
                <a:spcPct val="100000"/>
              </a:lnSpc>
              <a:spcBef>
                <a:spcPts val="10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Budget</a:t>
            </a:r>
            <a:r>
              <a:rPr sz="8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Officer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CAROL</a:t>
            </a:r>
            <a:r>
              <a:rPr sz="800" b="1" u="none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GAGNON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38200" y="5205641"/>
            <a:ext cx="1487805" cy="564515"/>
          </a:xfrm>
          <a:custGeom>
            <a:avLst/>
            <a:gdLst/>
            <a:ahLst/>
            <a:cxnLst/>
            <a:rect l="l" t="t" r="r" b="b"/>
            <a:pathLst>
              <a:path w="1487805" h="564514">
                <a:moveTo>
                  <a:pt x="1487805" y="0"/>
                </a:moveTo>
                <a:lnTo>
                  <a:pt x="0" y="0"/>
                </a:lnTo>
                <a:lnTo>
                  <a:pt x="0" y="564222"/>
                </a:lnTo>
                <a:lnTo>
                  <a:pt x="1487805" y="564222"/>
                </a:lnTo>
                <a:lnTo>
                  <a:pt x="1487805" y="0"/>
                </a:lnTo>
                <a:close/>
              </a:path>
            </a:pathLst>
          </a:custGeom>
          <a:solidFill>
            <a:srgbClr val="6E2E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83639" y="5126202"/>
            <a:ext cx="844550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31200"/>
              </a:lnSpc>
              <a:spcBef>
                <a:spcPts val="100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Inventory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Specialist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KANDICE</a:t>
            </a:r>
            <a:r>
              <a:rPr sz="800" b="1" u="none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20" dirty="0">
                <a:solidFill>
                  <a:srgbClr val="FFFFFF"/>
                </a:solidFill>
                <a:latin typeface="Calibri"/>
                <a:cs typeface="Calibri"/>
              </a:rPr>
              <a:t>GREEN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SOPHIE</a:t>
            </a:r>
            <a:r>
              <a:rPr sz="800" b="1" u="none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ESLEIN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920038" y="3249726"/>
            <a:ext cx="3228340" cy="851535"/>
            <a:chOff x="920038" y="3249726"/>
            <a:chExt cx="3228340" cy="851535"/>
          </a:xfrm>
        </p:grpSpPr>
        <p:sp>
          <p:nvSpPr>
            <p:cNvPr id="43" name="object 43"/>
            <p:cNvSpPr/>
            <p:nvPr/>
          </p:nvSpPr>
          <p:spPr>
            <a:xfrm>
              <a:off x="924801" y="4096258"/>
              <a:ext cx="3218815" cy="0"/>
            </a:xfrm>
            <a:custGeom>
              <a:avLst/>
              <a:gdLst/>
              <a:ahLst/>
              <a:cxnLst/>
              <a:rect l="l" t="t" r="r" b="b"/>
              <a:pathLst>
                <a:path w="3218815">
                  <a:moveTo>
                    <a:pt x="0" y="0"/>
                  </a:moveTo>
                  <a:lnTo>
                    <a:pt x="3218319" y="0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476880" y="3249726"/>
              <a:ext cx="985519" cy="565150"/>
            </a:xfrm>
            <a:custGeom>
              <a:avLst/>
              <a:gdLst/>
              <a:ahLst/>
              <a:cxnLst/>
              <a:rect l="l" t="t" r="r" b="b"/>
              <a:pathLst>
                <a:path w="985520" h="565150">
                  <a:moveTo>
                    <a:pt x="985304" y="0"/>
                  </a:moveTo>
                  <a:lnTo>
                    <a:pt x="0" y="0"/>
                  </a:lnTo>
                  <a:lnTo>
                    <a:pt x="0" y="565099"/>
                  </a:lnTo>
                  <a:lnTo>
                    <a:pt x="985304" y="565099"/>
                  </a:lnTo>
                  <a:lnTo>
                    <a:pt x="985304" y="0"/>
                  </a:lnTo>
                  <a:close/>
                </a:path>
              </a:pathLst>
            </a:custGeom>
            <a:solidFill>
              <a:srgbClr val="91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2553080" y="3256636"/>
            <a:ext cx="723265" cy="46735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sz="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Admin</a:t>
            </a:r>
            <a:r>
              <a:rPr sz="8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Specialist</a:t>
            </a:r>
            <a:endParaRPr sz="800">
              <a:latin typeface="Calibri"/>
              <a:cs typeface="Calibri"/>
            </a:endParaRPr>
          </a:p>
          <a:p>
            <a:pPr marL="24765" marR="11430" algn="ctr">
              <a:lnSpc>
                <a:spcPct val="100000"/>
              </a:lnSpc>
              <a:spcBef>
                <a:spcPts val="300"/>
              </a:spcBef>
            </a:pPr>
            <a:r>
              <a:rPr sz="800" b="1" dirty="0">
                <a:latin typeface="Calibri"/>
                <a:cs typeface="Calibri"/>
              </a:rPr>
              <a:t>DEBORAH</a:t>
            </a:r>
            <a:r>
              <a:rPr sz="800" b="1" spc="-40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(DEB)</a:t>
            </a:r>
            <a:r>
              <a:rPr sz="800" b="1" spc="500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DOUGLAS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12464" y="3242691"/>
            <a:ext cx="910590" cy="565150"/>
          </a:xfrm>
          <a:prstGeom prst="rect">
            <a:avLst/>
          </a:prstGeom>
          <a:solidFill>
            <a:srgbClr val="91D050"/>
          </a:solidFill>
        </p:spPr>
        <p:txBody>
          <a:bodyPr vert="horz" wrap="square" lIns="0" tIns="0" rIns="0" bIns="0" rtlCol="0">
            <a:spAutoFit/>
          </a:bodyPr>
          <a:lstStyle/>
          <a:p>
            <a:pPr marL="164465">
              <a:lnSpc>
                <a:spcPts val="745"/>
              </a:lnSpc>
            </a:pPr>
            <a:r>
              <a:rPr sz="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Biology </a:t>
            </a: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Office</a:t>
            </a:r>
            <a:endParaRPr sz="800">
              <a:latin typeface="Calibri"/>
              <a:cs typeface="Calibri"/>
            </a:endParaRPr>
          </a:p>
          <a:p>
            <a:pPr marL="29845" marR="22225" indent="168910">
              <a:lnSpc>
                <a:spcPct val="100000"/>
              </a:lnSpc>
            </a:pP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Receptionist</a:t>
            </a:r>
            <a:r>
              <a:rPr sz="800" b="1" u="none" spc="500" dirty="0">
                <a:latin typeface="Calibri"/>
                <a:cs typeface="Calibri"/>
              </a:rPr>
              <a:t> </a:t>
            </a:r>
            <a:r>
              <a:rPr sz="800" b="1" u="none" spc="-10" dirty="0">
                <a:latin typeface="Calibri"/>
                <a:cs typeface="Calibri"/>
              </a:rPr>
              <a:t>MARISOL</a:t>
            </a:r>
            <a:r>
              <a:rPr sz="800" b="1" u="none" spc="-55" dirty="0">
                <a:latin typeface="Calibri"/>
                <a:cs typeface="Calibri"/>
              </a:rPr>
              <a:t> </a:t>
            </a:r>
            <a:r>
              <a:rPr sz="800" b="1" u="none" spc="-10" dirty="0">
                <a:latin typeface="Calibri"/>
                <a:cs typeface="Calibri"/>
              </a:rPr>
              <a:t>MARTINEZ</a:t>
            </a:r>
            <a:endParaRPr sz="800">
              <a:latin typeface="Calibri"/>
              <a:cs typeface="Calibri"/>
            </a:endParaRPr>
          </a:p>
          <a:p>
            <a:pPr marL="54610">
              <a:lnSpc>
                <a:spcPct val="100000"/>
              </a:lnSpc>
              <a:spcBef>
                <a:spcPts val="10"/>
              </a:spcBef>
            </a:pPr>
            <a:r>
              <a:rPr sz="800" b="1" spc="-10" dirty="0">
                <a:latin typeface="Calibri"/>
                <a:cs typeface="Calibri"/>
              </a:rPr>
              <a:t>MORGAN</a:t>
            </a:r>
            <a:r>
              <a:rPr sz="800" b="1" spc="-45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MURPHY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685410" y="2302636"/>
            <a:ext cx="989965" cy="2725420"/>
            <a:chOff x="4685410" y="2302636"/>
            <a:chExt cx="989965" cy="2725420"/>
          </a:xfrm>
        </p:grpSpPr>
        <p:sp>
          <p:nvSpPr>
            <p:cNvPr id="48" name="object 48"/>
            <p:cNvSpPr/>
            <p:nvPr/>
          </p:nvSpPr>
          <p:spPr>
            <a:xfrm>
              <a:off x="5113908" y="3015995"/>
              <a:ext cx="0" cy="1998345"/>
            </a:xfrm>
            <a:custGeom>
              <a:avLst/>
              <a:gdLst/>
              <a:ahLst/>
              <a:cxnLst/>
              <a:rect l="l" t="t" r="r" b="b"/>
              <a:pathLst>
                <a:path h="1998345">
                  <a:moveTo>
                    <a:pt x="0" y="0"/>
                  </a:moveTo>
                  <a:lnTo>
                    <a:pt x="0" y="1998154"/>
                  </a:lnTo>
                </a:path>
              </a:pathLst>
            </a:custGeom>
            <a:ln w="26542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113908" y="2315971"/>
              <a:ext cx="0" cy="135890"/>
            </a:xfrm>
            <a:custGeom>
              <a:avLst/>
              <a:gdLst/>
              <a:ahLst/>
              <a:cxnLst/>
              <a:rect l="l" t="t" r="r" b="b"/>
              <a:pathLst>
                <a:path h="135889">
                  <a:moveTo>
                    <a:pt x="0" y="0"/>
                  </a:moveTo>
                  <a:lnTo>
                    <a:pt x="0" y="135889"/>
                  </a:lnTo>
                </a:path>
              </a:pathLst>
            </a:custGeom>
            <a:ln w="26542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689220" y="2451861"/>
              <a:ext cx="982344" cy="564515"/>
            </a:xfrm>
            <a:custGeom>
              <a:avLst/>
              <a:gdLst/>
              <a:ahLst/>
              <a:cxnLst/>
              <a:rect l="l" t="t" r="r" b="b"/>
              <a:pathLst>
                <a:path w="982345" h="564514">
                  <a:moveTo>
                    <a:pt x="982217" y="0"/>
                  </a:moveTo>
                  <a:lnTo>
                    <a:pt x="0" y="0"/>
                  </a:lnTo>
                  <a:lnTo>
                    <a:pt x="0" y="564134"/>
                  </a:lnTo>
                  <a:lnTo>
                    <a:pt x="982217" y="564134"/>
                  </a:lnTo>
                  <a:lnTo>
                    <a:pt x="98221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685411" y="2447416"/>
              <a:ext cx="989965" cy="573405"/>
            </a:xfrm>
            <a:custGeom>
              <a:avLst/>
              <a:gdLst/>
              <a:ahLst/>
              <a:cxnLst/>
              <a:rect l="l" t="t" r="r" b="b"/>
              <a:pathLst>
                <a:path w="989964" h="573405">
                  <a:moveTo>
                    <a:pt x="989838" y="1778"/>
                  </a:moveTo>
                  <a:lnTo>
                    <a:pt x="988314" y="0"/>
                  </a:lnTo>
                  <a:lnTo>
                    <a:pt x="986028" y="0"/>
                  </a:lnTo>
                  <a:lnTo>
                    <a:pt x="986028" y="8763"/>
                  </a:lnTo>
                  <a:lnTo>
                    <a:pt x="986028" y="564261"/>
                  </a:lnTo>
                  <a:lnTo>
                    <a:pt x="986015" y="8801"/>
                  </a:lnTo>
                  <a:lnTo>
                    <a:pt x="982218" y="8801"/>
                  </a:lnTo>
                  <a:lnTo>
                    <a:pt x="982218" y="564261"/>
                  </a:lnTo>
                  <a:lnTo>
                    <a:pt x="8369" y="564261"/>
                  </a:lnTo>
                  <a:lnTo>
                    <a:pt x="8369" y="8801"/>
                  </a:lnTo>
                  <a:lnTo>
                    <a:pt x="3810" y="8801"/>
                  </a:lnTo>
                  <a:lnTo>
                    <a:pt x="8382" y="8763"/>
                  </a:lnTo>
                  <a:lnTo>
                    <a:pt x="982218" y="8763"/>
                  </a:lnTo>
                  <a:lnTo>
                    <a:pt x="986028" y="8763"/>
                  </a:lnTo>
                  <a:lnTo>
                    <a:pt x="986028" y="0"/>
                  </a:lnTo>
                  <a:lnTo>
                    <a:pt x="2286" y="0"/>
                  </a:lnTo>
                  <a:lnTo>
                    <a:pt x="0" y="1778"/>
                  </a:lnTo>
                  <a:lnTo>
                    <a:pt x="0" y="571246"/>
                  </a:lnTo>
                  <a:lnTo>
                    <a:pt x="2286" y="573024"/>
                  </a:lnTo>
                  <a:lnTo>
                    <a:pt x="3810" y="573024"/>
                  </a:lnTo>
                  <a:lnTo>
                    <a:pt x="8382" y="573024"/>
                  </a:lnTo>
                  <a:lnTo>
                    <a:pt x="982218" y="573024"/>
                  </a:lnTo>
                  <a:lnTo>
                    <a:pt x="986028" y="573024"/>
                  </a:lnTo>
                  <a:lnTo>
                    <a:pt x="988314" y="573024"/>
                  </a:lnTo>
                  <a:lnTo>
                    <a:pt x="989838" y="571246"/>
                  </a:lnTo>
                  <a:lnTo>
                    <a:pt x="989838" y="1778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799583" y="2602102"/>
              <a:ext cx="768350" cy="6350"/>
            </a:xfrm>
            <a:custGeom>
              <a:avLst/>
              <a:gdLst/>
              <a:ahLst/>
              <a:cxnLst/>
              <a:rect l="l" t="t" r="r" b="b"/>
              <a:pathLst>
                <a:path w="768350" h="6350">
                  <a:moveTo>
                    <a:pt x="768095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768095" y="6096"/>
                  </a:lnTo>
                  <a:lnTo>
                    <a:pt x="7680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787646" y="2475738"/>
            <a:ext cx="795020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 err="1">
                <a:solidFill>
                  <a:srgbClr val="FFFFFF"/>
                </a:solidFill>
                <a:latin typeface="Calibri"/>
                <a:cs typeface="Calibri"/>
              </a:rPr>
              <a:t>Instr</a:t>
            </a:r>
            <a:r>
              <a:rPr lang="en-US" sz="800" b="1" spc="-10" dirty="0">
                <a:solidFill>
                  <a:srgbClr val="FFFFFF"/>
                </a:solidFill>
                <a:latin typeface="Calibri"/>
                <a:cs typeface="Calibri"/>
              </a:rPr>
              <a:t> Lab Manager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889753" y="2590800"/>
            <a:ext cx="584200" cy="1609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31200"/>
              </a:lnSpc>
              <a:spcBef>
                <a:spcPts val="100"/>
              </a:spcBef>
            </a:pP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KIM</a:t>
            </a:r>
            <a:r>
              <a:rPr sz="800" b="1" u="none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20" dirty="0">
                <a:solidFill>
                  <a:srgbClr val="FFFFFF"/>
                </a:solidFill>
                <a:latin typeface="Calibri"/>
                <a:cs typeface="Calibri"/>
              </a:rPr>
              <a:t>PICCOLO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663057" y="2066670"/>
            <a:ext cx="2795270" cy="362585"/>
          </a:xfrm>
          <a:custGeom>
            <a:avLst/>
            <a:gdLst/>
            <a:ahLst/>
            <a:cxnLst/>
            <a:rect l="l" t="t" r="r" b="b"/>
            <a:pathLst>
              <a:path w="2795270" h="362585">
                <a:moveTo>
                  <a:pt x="644905" y="0"/>
                </a:moveTo>
                <a:lnTo>
                  <a:pt x="644905" y="362457"/>
                </a:lnTo>
              </a:path>
              <a:path w="2795270" h="362585">
                <a:moveTo>
                  <a:pt x="2795016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8458072" y="1848396"/>
            <a:ext cx="878840" cy="477520"/>
          </a:xfrm>
          <a:prstGeom prst="rect">
            <a:avLst/>
          </a:prstGeom>
          <a:solidFill>
            <a:srgbClr val="91D050"/>
          </a:solidFill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844"/>
              </a:lnSpc>
            </a:pPr>
            <a:r>
              <a:rPr sz="8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Associate</a:t>
            </a:r>
            <a:r>
              <a:rPr sz="800" b="1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Chair</a:t>
            </a:r>
            <a:endParaRPr sz="800">
              <a:latin typeface="Calibri"/>
              <a:cs typeface="Calibri"/>
            </a:endParaRPr>
          </a:p>
          <a:p>
            <a:pPr marL="158750" marR="140335" indent="635" algn="ctr">
              <a:lnSpc>
                <a:spcPct val="100000"/>
              </a:lnSpc>
              <a:spcBef>
                <a:spcPts val="200"/>
              </a:spcBef>
            </a:pPr>
            <a:r>
              <a:rPr sz="800" b="1" spc="-20" dirty="0">
                <a:latin typeface="Calibri"/>
                <a:cs typeface="Calibri"/>
              </a:rPr>
              <a:t>DAVID</a:t>
            </a:r>
            <a:r>
              <a:rPr sz="800" b="1" spc="500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HOEINGHAUS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1006754" y="2061908"/>
            <a:ext cx="1449705" cy="753110"/>
            <a:chOff x="1006754" y="2061908"/>
            <a:chExt cx="1449705" cy="753110"/>
          </a:xfrm>
        </p:grpSpPr>
        <p:sp>
          <p:nvSpPr>
            <p:cNvPr id="58" name="object 58"/>
            <p:cNvSpPr/>
            <p:nvPr/>
          </p:nvSpPr>
          <p:spPr>
            <a:xfrm>
              <a:off x="1471930" y="2066670"/>
              <a:ext cx="979805" cy="329565"/>
            </a:xfrm>
            <a:custGeom>
              <a:avLst/>
              <a:gdLst/>
              <a:ahLst/>
              <a:cxnLst/>
              <a:rect l="l" t="t" r="r" b="b"/>
              <a:pathLst>
                <a:path w="979805" h="329564">
                  <a:moveTo>
                    <a:pt x="0" y="0"/>
                  </a:moveTo>
                  <a:lnTo>
                    <a:pt x="979296" y="0"/>
                  </a:lnTo>
                </a:path>
                <a:path w="979805" h="329564">
                  <a:moveTo>
                    <a:pt x="0" y="0"/>
                  </a:moveTo>
                  <a:lnTo>
                    <a:pt x="0" y="329412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006754" y="2396083"/>
              <a:ext cx="932180" cy="419100"/>
            </a:xfrm>
            <a:custGeom>
              <a:avLst/>
              <a:gdLst/>
              <a:ahLst/>
              <a:cxnLst/>
              <a:rect l="l" t="t" r="r" b="b"/>
              <a:pathLst>
                <a:path w="932180" h="419100">
                  <a:moveTo>
                    <a:pt x="931659" y="0"/>
                  </a:moveTo>
                  <a:lnTo>
                    <a:pt x="0" y="0"/>
                  </a:lnTo>
                  <a:lnTo>
                    <a:pt x="0" y="418744"/>
                  </a:lnTo>
                  <a:lnTo>
                    <a:pt x="931659" y="418744"/>
                  </a:lnTo>
                  <a:lnTo>
                    <a:pt x="931659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1087627" y="2396718"/>
            <a:ext cx="770255" cy="321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>
              <a:lnSpc>
                <a:spcPct val="121300"/>
              </a:lnSpc>
              <a:spcBef>
                <a:spcPts val="9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Graduate</a:t>
            </a:r>
            <a:r>
              <a:rPr sz="8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Advisor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MARK</a:t>
            </a:r>
            <a:r>
              <a:rPr sz="800" b="1" u="none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BURLESON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512945" y="5191366"/>
            <a:ext cx="981710" cy="601980"/>
          </a:xfrm>
          <a:custGeom>
            <a:avLst/>
            <a:gdLst/>
            <a:ahLst/>
            <a:cxnLst/>
            <a:rect l="l" t="t" r="r" b="b"/>
            <a:pathLst>
              <a:path w="981710" h="601979">
                <a:moveTo>
                  <a:pt x="981455" y="0"/>
                </a:moveTo>
                <a:lnTo>
                  <a:pt x="0" y="0"/>
                </a:lnTo>
                <a:lnTo>
                  <a:pt x="0" y="601738"/>
                </a:lnTo>
                <a:lnTo>
                  <a:pt x="981455" y="601738"/>
                </a:lnTo>
                <a:lnTo>
                  <a:pt x="98145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4537075" y="5227065"/>
            <a:ext cx="920750" cy="26225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271145" marR="5080" indent="-259079">
              <a:lnSpc>
                <a:spcPts val="900"/>
              </a:lnSpc>
              <a:spcBef>
                <a:spcPts val="18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Assistant</a:t>
            </a:r>
            <a:r>
              <a:rPr sz="8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to</a:t>
            </a:r>
            <a:r>
              <a:rPr sz="8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Instr</a:t>
            </a:r>
            <a:r>
              <a:rPr sz="800" b="1" u="sng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Lab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Manager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4808346" y="5467350"/>
            <a:ext cx="372110" cy="6350"/>
          </a:xfrm>
          <a:custGeom>
            <a:avLst/>
            <a:gdLst/>
            <a:ahLst/>
            <a:cxnLst/>
            <a:rect l="l" t="t" r="r" b="b"/>
            <a:pathLst>
              <a:path w="372110" h="6350">
                <a:moveTo>
                  <a:pt x="371855" y="0"/>
                </a:moveTo>
                <a:lnTo>
                  <a:pt x="0" y="0"/>
                </a:lnTo>
                <a:lnTo>
                  <a:pt x="0" y="6095"/>
                </a:lnTo>
                <a:lnTo>
                  <a:pt x="371855" y="6095"/>
                </a:lnTo>
                <a:lnTo>
                  <a:pt x="3718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4639183" y="5501385"/>
            <a:ext cx="70802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SARAH</a:t>
            </a:r>
            <a:r>
              <a:rPr sz="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HOUDEK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6754114" y="5191391"/>
            <a:ext cx="1314450" cy="605790"/>
          </a:xfrm>
          <a:custGeom>
            <a:avLst/>
            <a:gdLst/>
            <a:ahLst/>
            <a:cxnLst/>
            <a:rect l="l" t="t" r="r" b="b"/>
            <a:pathLst>
              <a:path w="1314450" h="605789">
                <a:moveTo>
                  <a:pt x="1313942" y="0"/>
                </a:moveTo>
                <a:lnTo>
                  <a:pt x="0" y="0"/>
                </a:lnTo>
                <a:lnTo>
                  <a:pt x="0" y="605269"/>
                </a:lnTo>
                <a:lnTo>
                  <a:pt x="1313942" y="605269"/>
                </a:lnTo>
                <a:lnTo>
                  <a:pt x="1313942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6823709" y="5205729"/>
            <a:ext cx="11823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Instr</a:t>
            </a:r>
            <a:r>
              <a:rPr sz="800" b="1" u="sng" spc="1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Lab</a:t>
            </a:r>
            <a:r>
              <a:rPr sz="800" b="1" u="sng" spc="1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Supervisor–</a:t>
            </a:r>
            <a:r>
              <a:rPr sz="800" b="1" u="sng" spc="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FRIP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Nathaniel</a:t>
            </a:r>
            <a:r>
              <a:rPr sz="800" b="1" u="none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Peterson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Supervised</a:t>
            </a:r>
            <a:r>
              <a:rPr sz="800" b="1" u="none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800" b="1" u="none" spc="2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Sammer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Terkali</a:t>
            </a:r>
            <a:r>
              <a:rPr sz="800" b="1" u="none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800" b="1" u="none" spc="-20" dirty="0">
                <a:solidFill>
                  <a:srgbClr val="FFFFFF"/>
                </a:solidFill>
                <a:latin typeface="Calibri"/>
                <a:cs typeface="Calibri"/>
              </a:rPr>
              <a:t>FRIP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5095303" y="5004625"/>
            <a:ext cx="2377440" cy="2600325"/>
            <a:chOff x="5095303" y="5004625"/>
            <a:chExt cx="2377440" cy="2600325"/>
          </a:xfrm>
        </p:grpSpPr>
        <p:sp>
          <p:nvSpPr>
            <p:cNvPr id="68" name="object 68"/>
            <p:cNvSpPr/>
            <p:nvPr/>
          </p:nvSpPr>
          <p:spPr>
            <a:xfrm>
              <a:off x="5100065" y="5009388"/>
              <a:ext cx="2367915" cy="182245"/>
            </a:xfrm>
            <a:custGeom>
              <a:avLst/>
              <a:gdLst/>
              <a:ahLst/>
              <a:cxnLst/>
              <a:rect l="l" t="t" r="r" b="b"/>
              <a:pathLst>
                <a:path w="2367915" h="182245">
                  <a:moveTo>
                    <a:pt x="2367534" y="0"/>
                  </a:moveTo>
                  <a:lnTo>
                    <a:pt x="2367534" y="181991"/>
                  </a:lnTo>
                </a:path>
                <a:path w="2367915" h="182245">
                  <a:moveTo>
                    <a:pt x="0" y="0"/>
                  </a:moveTo>
                  <a:lnTo>
                    <a:pt x="2367534" y="0"/>
                  </a:lnTo>
                </a:path>
                <a:path w="2367915" h="182245">
                  <a:moveTo>
                    <a:pt x="5334" y="0"/>
                  </a:moveTo>
                  <a:lnTo>
                    <a:pt x="5334" y="181991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095999" y="6214745"/>
              <a:ext cx="0" cy="347345"/>
            </a:xfrm>
            <a:custGeom>
              <a:avLst/>
              <a:gdLst/>
              <a:ahLst/>
              <a:cxnLst/>
              <a:rect l="l" t="t" r="r" b="b"/>
              <a:pathLst>
                <a:path h="347345">
                  <a:moveTo>
                    <a:pt x="0" y="0"/>
                  </a:moveTo>
                  <a:lnTo>
                    <a:pt x="0" y="347129"/>
                  </a:lnTo>
                </a:path>
              </a:pathLst>
            </a:custGeom>
            <a:ln w="127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64123" y="6542532"/>
              <a:ext cx="1168895" cy="106224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59551" y="6697980"/>
              <a:ext cx="1175003" cy="781811"/>
            </a:xfrm>
            <a:prstGeom prst="rect">
              <a:avLst/>
            </a:prstGeom>
          </p:spPr>
        </p:pic>
      </p:grpSp>
      <p:sp>
        <p:nvSpPr>
          <p:cNvPr id="72" name="object 72"/>
          <p:cNvSpPr txBox="1"/>
          <p:nvPr/>
        </p:nvSpPr>
        <p:spPr>
          <a:xfrm>
            <a:off x="5606669" y="6561708"/>
            <a:ext cx="1071880" cy="982344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635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</a:pPr>
            <a:endParaRPr sz="800">
              <a:latin typeface="Times New Roman"/>
              <a:cs typeface="Times New Roman"/>
            </a:endParaRPr>
          </a:p>
          <a:p>
            <a:pPr marL="57150" marR="32384" indent="-635" algn="ctr">
              <a:lnSpc>
                <a:spcPct val="100000"/>
              </a:lnSpc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Sci</a:t>
            </a:r>
            <a:r>
              <a:rPr sz="8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Lab</a:t>
            </a: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Technicians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CAREY</a:t>
            </a:r>
            <a:r>
              <a:rPr sz="800" b="1" u="none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EARTHMAN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DENICE</a:t>
            </a:r>
            <a:r>
              <a:rPr sz="800" b="1" u="none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GALLAGHER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KAHYLEN</a:t>
            </a:r>
            <a:r>
              <a:rPr sz="800" b="1" u="none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MINNIEFIELD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WENDY</a:t>
            </a:r>
            <a:r>
              <a:rPr sz="800" b="1" u="none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20" dirty="0">
                <a:solidFill>
                  <a:srgbClr val="FFFFFF"/>
                </a:solidFill>
                <a:latin typeface="Calibri"/>
                <a:cs typeface="Calibri"/>
              </a:rPr>
              <a:t>PACE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5519928" y="5004625"/>
            <a:ext cx="1327785" cy="1494155"/>
            <a:chOff x="5519928" y="5004625"/>
            <a:chExt cx="1327785" cy="1494155"/>
          </a:xfrm>
        </p:grpSpPr>
        <p:sp>
          <p:nvSpPr>
            <p:cNvPr id="74" name="object 74"/>
            <p:cNvSpPr/>
            <p:nvPr/>
          </p:nvSpPr>
          <p:spPr>
            <a:xfrm>
              <a:off x="6172200" y="5009388"/>
              <a:ext cx="0" cy="182245"/>
            </a:xfrm>
            <a:custGeom>
              <a:avLst/>
              <a:gdLst/>
              <a:ahLst/>
              <a:cxnLst/>
              <a:rect l="l" t="t" r="r" b="b"/>
              <a:pathLst>
                <a:path h="182245">
                  <a:moveTo>
                    <a:pt x="0" y="0"/>
                  </a:moveTo>
                  <a:lnTo>
                    <a:pt x="0" y="181991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19928" y="5172456"/>
              <a:ext cx="1181112" cy="1325880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68696" y="5248643"/>
              <a:ext cx="1278636" cy="1190256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5562600" y="5191379"/>
              <a:ext cx="1100455" cy="1245870"/>
            </a:xfrm>
            <a:custGeom>
              <a:avLst/>
              <a:gdLst/>
              <a:ahLst/>
              <a:cxnLst/>
              <a:rect l="l" t="t" r="r" b="b"/>
              <a:pathLst>
                <a:path w="1100454" h="1245870">
                  <a:moveTo>
                    <a:pt x="1100175" y="0"/>
                  </a:moveTo>
                  <a:lnTo>
                    <a:pt x="0" y="0"/>
                  </a:lnTo>
                  <a:lnTo>
                    <a:pt x="0" y="1245489"/>
                  </a:lnTo>
                  <a:lnTo>
                    <a:pt x="1100175" y="1245489"/>
                  </a:lnTo>
                  <a:lnTo>
                    <a:pt x="110017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5660897" y="5250027"/>
            <a:ext cx="903605" cy="107442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Instr</a:t>
            </a:r>
            <a:r>
              <a:rPr sz="800" b="1" u="sng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Lab</a:t>
            </a: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Supervisors</a:t>
            </a:r>
            <a:endParaRPr sz="800">
              <a:latin typeface="Calibri"/>
              <a:cs typeface="Calibri"/>
            </a:endParaRPr>
          </a:p>
          <a:p>
            <a:pPr marL="42545" marR="34290" indent="635" algn="ctr">
              <a:lnSpc>
                <a:spcPts val="860"/>
              </a:lnSpc>
              <a:spcBef>
                <a:spcPts val="35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ARLAND</a:t>
            </a:r>
            <a:r>
              <a:rPr sz="8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ALBERTS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GEOFFREY</a:t>
            </a:r>
            <a:r>
              <a:rPr sz="8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BROOKS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ANTHONY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CURRAN</a:t>
            </a:r>
            <a:endParaRPr sz="800">
              <a:latin typeface="Calibri"/>
              <a:cs typeface="Calibri"/>
            </a:endParaRPr>
          </a:p>
          <a:p>
            <a:pPr marL="26034" marR="16510" indent="-635" algn="ctr">
              <a:lnSpc>
                <a:spcPts val="860"/>
              </a:lnSpc>
              <a:spcBef>
                <a:spcPts val="35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JENNIFER</a:t>
            </a:r>
            <a:r>
              <a:rPr sz="800" b="1" spc="-20" dirty="0">
                <a:solidFill>
                  <a:srgbClr val="FFFFFF"/>
                </a:solidFill>
                <a:latin typeface="Calibri"/>
                <a:cs typeface="Calibri"/>
              </a:rPr>
              <a:t> GNAU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CLAUDIA</a:t>
            </a:r>
            <a:r>
              <a:rPr sz="800" b="1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GONZALEZ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SYEDA</a:t>
            </a:r>
            <a:r>
              <a:rPr sz="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20" dirty="0">
                <a:solidFill>
                  <a:srgbClr val="FFFFFF"/>
                </a:solidFill>
                <a:latin typeface="Calibri"/>
                <a:cs typeface="Calibri"/>
              </a:rPr>
              <a:t>ALAM</a:t>
            </a:r>
            <a:endParaRPr sz="8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23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IPSITA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LAHIRI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763257" y="5985789"/>
            <a:ext cx="1314450" cy="322580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27305" rIns="0" bIns="0" rtlCol="0">
            <a:spAutoFit/>
          </a:bodyPr>
          <a:lstStyle/>
          <a:p>
            <a:pPr marL="188595" marR="50800" indent="-121920">
              <a:lnSpc>
                <a:spcPct val="100000"/>
              </a:lnSpc>
              <a:spcBef>
                <a:spcPts val="215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Instr Lab</a:t>
            </a:r>
            <a:r>
              <a:rPr sz="8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Coordinator</a:t>
            </a:r>
            <a:r>
              <a:rPr sz="8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–</a:t>
            </a:r>
            <a:r>
              <a:rPr sz="800" b="1" u="sng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FRIP</a:t>
            </a:r>
            <a:r>
              <a:rPr sz="800" b="1" u="none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dirty="0">
                <a:solidFill>
                  <a:srgbClr val="FFFFFF"/>
                </a:solidFill>
                <a:latin typeface="Calibri"/>
                <a:cs typeface="Calibri"/>
              </a:rPr>
              <a:t>Carrol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 (Carrie)</a:t>
            </a:r>
            <a:r>
              <a:rPr sz="800" b="1" u="none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none" spc="-10" dirty="0">
                <a:solidFill>
                  <a:srgbClr val="FFFFFF"/>
                </a:solidFill>
                <a:latin typeface="Calibri"/>
                <a:cs typeface="Calibri"/>
              </a:rPr>
              <a:t>Bottom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7237221" y="2080196"/>
            <a:ext cx="1073785" cy="1245235"/>
            <a:chOff x="7237221" y="2080196"/>
            <a:chExt cx="1073785" cy="1245235"/>
          </a:xfrm>
        </p:grpSpPr>
        <p:sp>
          <p:nvSpPr>
            <p:cNvPr id="81" name="object 81"/>
            <p:cNvSpPr/>
            <p:nvPr/>
          </p:nvSpPr>
          <p:spPr>
            <a:xfrm>
              <a:off x="7732521" y="2084958"/>
              <a:ext cx="0" cy="362585"/>
            </a:xfrm>
            <a:custGeom>
              <a:avLst/>
              <a:gdLst/>
              <a:ahLst/>
              <a:cxnLst/>
              <a:rect l="l" t="t" r="r" b="b"/>
              <a:pathLst>
                <a:path h="362585">
                  <a:moveTo>
                    <a:pt x="0" y="0"/>
                  </a:moveTo>
                  <a:lnTo>
                    <a:pt x="0" y="362457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7237221" y="2454782"/>
              <a:ext cx="1073785" cy="870585"/>
            </a:xfrm>
            <a:custGeom>
              <a:avLst/>
              <a:gdLst/>
              <a:ahLst/>
              <a:cxnLst/>
              <a:rect l="l" t="t" r="r" b="b"/>
              <a:pathLst>
                <a:path w="1073784" h="870585">
                  <a:moveTo>
                    <a:pt x="1073657" y="0"/>
                  </a:moveTo>
                  <a:lnTo>
                    <a:pt x="0" y="0"/>
                  </a:lnTo>
                  <a:lnTo>
                    <a:pt x="0" y="870076"/>
                  </a:lnTo>
                  <a:lnTo>
                    <a:pt x="1073657" y="870076"/>
                  </a:lnTo>
                  <a:lnTo>
                    <a:pt x="1073657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7392542" y="2597276"/>
              <a:ext cx="713740" cy="6350"/>
            </a:xfrm>
            <a:custGeom>
              <a:avLst/>
              <a:gdLst/>
              <a:ahLst/>
              <a:cxnLst/>
              <a:rect l="l" t="t" r="r" b="b"/>
              <a:pathLst>
                <a:path w="713740" h="6350">
                  <a:moveTo>
                    <a:pt x="71323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713231" y="6096"/>
                  </a:lnTo>
                  <a:lnTo>
                    <a:pt x="7132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4" name="object 84"/>
          <p:cNvSpPr txBox="1"/>
          <p:nvPr/>
        </p:nvSpPr>
        <p:spPr>
          <a:xfrm>
            <a:off x="7237221" y="2470785"/>
            <a:ext cx="1073785" cy="70421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56210" marR="195580" algn="ctr">
              <a:lnSpc>
                <a:spcPts val="900"/>
              </a:lnSpc>
              <a:spcBef>
                <a:spcPts val="185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8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Program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Coordinator</a:t>
            </a:r>
            <a:endParaRPr sz="800">
              <a:latin typeface="Calibri"/>
              <a:cs typeface="Calibri"/>
            </a:endParaRPr>
          </a:p>
          <a:p>
            <a:pPr marL="171450" marR="186690" indent="635" algn="ctr">
              <a:lnSpc>
                <a:spcPct val="100000"/>
              </a:lnSpc>
              <a:spcBef>
                <a:spcPts val="280"/>
              </a:spcBef>
            </a:pP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(Tutoring</a:t>
            </a:r>
            <a:r>
              <a:rPr sz="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center/Advising)</a:t>
            </a:r>
            <a:endParaRPr sz="800">
              <a:latin typeface="Calibri"/>
              <a:cs typeface="Calibri"/>
            </a:endParaRPr>
          </a:p>
          <a:p>
            <a:pPr marR="14604" algn="ctr">
              <a:lnSpc>
                <a:spcPct val="100000"/>
              </a:lnSpc>
              <a:spcBef>
                <a:spcPts val="30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JOSEPH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CRANE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689602" y="1813077"/>
            <a:ext cx="981710" cy="502920"/>
          </a:xfrm>
          <a:prstGeom prst="rect">
            <a:avLst/>
          </a:prstGeom>
          <a:solidFill>
            <a:srgbClr val="91D050"/>
          </a:solidFill>
        </p:spPr>
        <p:txBody>
          <a:bodyPr vert="horz" wrap="square" lIns="0" tIns="13970" rIns="0" bIns="0" rtlCol="0">
            <a:spAutoFit/>
          </a:bodyPr>
          <a:lstStyle/>
          <a:p>
            <a:pPr marL="235585" marR="249554" indent="141605">
              <a:lnSpc>
                <a:spcPct val="130000"/>
              </a:lnSpc>
              <a:spcBef>
                <a:spcPts val="110"/>
              </a:spcBef>
            </a:pPr>
            <a:r>
              <a:rPr sz="8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Chair</a:t>
            </a:r>
            <a:r>
              <a:rPr sz="800" b="1" u="none" spc="500" dirty="0">
                <a:latin typeface="Calibri"/>
                <a:cs typeface="Calibri"/>
              </a:rPr>
              <a:t> </a:t>
            </a:r>
            <a:r>
              <a:rPr sz="800" b="1" u="none" dirty="0">
                <a:latin typeface="Calibri"/>
                <a:cs typeface="Calibri"/>
              </a:rPr>
              <a:t>JYOTI </a:t>
            </a:r>
            <a:r>
              <a:rPr sz="800" b="1" u="none" spc="-20" dirty="0">
                <a:latin typeface="Calibri"/>
                <a:cs typeface="Calibri"/>
              </a:rPr>
              <a:t>SHAH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2407030" y="5029200"/>
            <a:ext cx="1275080" cy="572770"/>
          </a:xfrm>
          <a:custGeom>
            <a:avLst/>
            <a:gdLst/>
            <a:ahLst/>
            <a:cxnLst/>
            <a:rect l="l" t="t" r="r" b="b"/>
            <a:pathLst>
              <a:path w="1275079" h="572770">
                <a:moveTo>
                  <a:pt x="1274953" y="0"/>
                </a:moveTo>
                <a:lnTo>
                  <a:pt x="0" y="0"/>
                </a:lnTo>
                <a:lnTo>
                  <a:pt x="0" y="572262"/>
                </a:lnTo>
                <a:lnTo>
                  <a:pt x="1274953" y="572262"/>
                </a:lnTo>
                <a:lnTo>
                  <a:pt x="1274953" y="0"/>
                </a:lnTo>
                <a:close/>
              </a:path>
            </a:pathLst>
          </a:custGeom>
          <a:solidFill>
            <a:srgbClr val="6E2E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2616454" y="5058917"/>
            <a:ext cx="83946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Sci</a:t>
            </a:r>
            <a:r>
              <a:rPr sz="800" b="1" u="sng" spc="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Instr</a:t>
            </a:r>
            <a:r>
              <a:rPr sz="800" b="1" u="sng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8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Technician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2362073" y="5715000"/>
            <a:ext cx="1289050" cy="572770"/>
            <a:chOff x="2362073" y="5715000"/>
            <a:chExt cx="1289050" cy="572770"/>
          </a:xfrm>
        </p:grpSpPr>
        <p:sp>
          <p:nvSpPr>
            <p:cNvPr id="89" name="object 89"/>
            <p:cNvSpPr/>
            <p:nvPr/>
          </p:nvSpPr>
          <p:spPr>
            <a:xfrm>
              <a:off x="2362073" y="5715000"/>
              <a:ext cx="1289050" cy="572770"/>
            </a:xfrm>
            <a:custGeom>
              <a:avLst/>
              <a:gdLst/>
              <a:ahLst/>
              <a:cxnLst/>
              <a:rect l="l" t="t" r="r" b="b"/>
              <a:pathLst>
                <a:path w="1289050" h="572770">
                  <a:moveTo>
                    <a:pt x="1288796" y="0"/>
                  </a:moveTo>
                  <a:lnTo>
                    <a:pt x="0" y="0"/>
                  </a:lnTo>
                  <a:lnTo>
                    <a:pt x="0" y="572262"/>
                  </a:lnTo>
                  <a:lnTo>
                    <a:pt x="1288796" y="572262"/>
                  </a:lnTo>
                  <a:lnTo>
                    <a:pt x="1288796" y="0"/>
                  </a:lnTo>
                  <a:close/>
                </a:path>
              </a:pathLst>
            </a:custGeom>
            <a:solidFill>
              <a:srgbClr val="6E2E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411476" y="5840348"/>
              <a:ext cx="1219200" cy="6350"/>
            </a:xfrm>
            <a:custGeom>
              <a:avLst/>
              <a:gdLst/>
              <a:ahLst/>
              <a:cxnLst/>
              <a:rect l="l" t="t" r="r" b="b"/>
              <a:pathLst>
                <a:path w="1219200" h="6350">
                  <a:moveTo>
                    <a:pt x="1219200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1219200" y="6095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2399157" y="5714491"/>
            <a:ext cx="124079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10" dirty="0">
                <a:solidFill>
                  <a:srgbClr val="FFFFFF"/>
                </a:solidFill>
                <a:latin typeface="Calibri"/>
                <a:cs typeface="Calibri"/>
              </a:rPr>
              <a:t>Sci</a:t>
            </a:r>
            <a:r>
              <a:rPr sz="800" b="1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Instr</a:t>
            </a:r>
            <a:r>
              <a:rPr sz="800" b="1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10" dirty="0">
                <a:solidFill>
                  <a:srgbClr val="FFFFFF"/>
                </a:solidFill>
                <a:latin typeface="Calibri"/>
                <a:cs typeface="Calibri"/>
              </a:rPr>
              <a:t>Workshop</a:t>
            </a:r>
            <a:r>
              <a:rPr sz="800" b="1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2714625" y="5885179"/>
            <a:ext cx="74549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0" dirty="0">
                <a:solidFill>
                  <a:srgbClr val="FFFFFF"/>
                </a:solidFill>
                <a:latin typeface="Calibri"/>
                <a:cs typeface="Calibri"/>
              </a:rPr>
              <a:t>TRAVIAN</a:t>
            </a:r>
            <a:r>
              <a:rPr sz="8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STATEN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398014" y="5248147"/>
            <a:ext cx="126174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BERTON</a:t>
            </a:r>
            <a:r>
              <a:rPr sz="800" b="1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FFFFFF"/>
                </a:solidFill>
                <a:latin typeface="Calibri"/>
                <a:cs typeface="Calibri"/>
              </a:rPr>
              <a:t>“JACK”</a:t>
            </a:r>
            <a:r>
              <a:rPr sz="800" b="1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BOLERJACK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2827782" y="5418835"/>
            <a:ext cx="6369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GARY</a:t>
            </a:r>
            <a:r>
              <a:rPr sz="8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Calibri"/>
                <a:cs typeface="Calibri"/>
              </a:rPr>
              <a:t>HENSON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211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Times New Roman</vt:lpstr>
      <vt:lpstr>Office Theme</vt:lpstr>
      <vt:lpstr>UNIVERSITY OF NORTH TEXAS DEPARTMENT OF BIOLOGICAL SCIENCES ORGANIZATIONAL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BIOL ORG CHART 9-1-20 VERSION.pptx</dc:title>
  <dc:creator>js0863</dc:creator>
  <cp:lastModifiedBy>Richardson, Shirley</cp:lastModifiedBy>
  <cp:revision>1</cp:revision>
  <dcterms:created xsi:type="dcterms:W3CDTF">2025-09-05T17:22:43Z</dcterms:created>
  <dcterms:modified xsi:type="dcterms:W3CDTF">2025-09-05T17:24:09Z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2025-09-05T00:00:00Z</vt:filetime>
  </property>
  <property fmtid="{D5CDD505-2E9C-101B-9397-08002B2CF9AE}" pid="5" name="MSIP_Label_37f4b8a2-ad4f-41b5-9a91-284d2cc38f56_Enabled">
    <vt:lpwstr>True</vt:lpwstr>
  </property>
  <property fmtid="{D5CDD505-2E9C-101B-9397-08002B2CF9AE}" pid="6" name="MSIP_Label_37f4b8a2-ad4f-41b5-9a91-284d2cc38f56_Method">
    <vt:lpwstr>Standard</vt:lpwstr>
  </property>
  <property fmtid="{D5CDD505-2E9C-101B-9397-08002B2CF9AE}" pid="7" name="MSIP_Label_37f4b8a2-ad4f-41b5-9a91-284d2cc38f56_SiteId">
    <vt:lpwstr>70de1992-07c6-480f-a318-a1afcba03983</vt:lpwstr>
  </property>
  <property fmtid="{D5CDD505-2E9C-101B-9397-08002B2CF9AE}" pid="8" name="Producer">
    <vt:lpwstr>Microsoft® PowerPoint® for Microsoft 365</vt:lpwstr>
  </property>
</Properties>
</file>