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49" r:id="rId5"/>
  </p:sldMasterIdLst>
  <p:notesMasterIdLst>
    <p:notesMasterId r:id="rId61"/>
  </p:notesMasterIdLst>
  <p:handoutMasterIdLst>
    <p:handoutMasterId r:id="rId62"/>
  </p:handoutMasterIdLst>
  <p:sldIdLst>
    <p:sldId id="328" r:id="rId6"/>
    <p:sldId id="337" r:id="rId7"/>
    <p:sldId id="330" r:id="rId8"/>
    <p:sldId id="318" r:id="rId9"/>
    <p:sldId id="339" r:id="rId10"/>
    <p:sldId id="319" r:id="rId11"/>
    <p:sldId id="334" r:id="rId12"/>
    <p:sldId id="335" r:id="rId13"/>
    <p:sldId id="361" r:id="rId14"/>
    <p:sldId id="338" r:id="rId15"/>
    <p:sldId id="505" r:id="rId16"/>
    <p:sldId id="357" r:id="rId17"/>
    <p:sldId id="277" r:id="rId18"/>
    <p:sldId id="258" r:id="rId19"/>
    <p:sldId id="259" r:id="rId20"/>
    <p:sldId id="268" r:id="rId21"/>
    <p:sldId id="260" r:id="rId22"/>
    <p:sldId id="504" r:id="rId23"/>
    <p:sldId id="378" r:id="rId24"/>
    <p:sldId id="257" r:id="rId25"/>
    <p:sldId id="362" r:id="rId26"/>
    <p:sldId id="363" r:id="rId27"/>
    <p:sldId id="364" r:id="rId28"/>
    <p:sldId id="365" r:id="rId29"/>
    <p:sldId id="271" r:id="rId30"/>
    <p:sldId id="366" r:id="rId31"/>
    <p:sldId id="266" r:id="rId32"/>
    <p:sldId id="367" r:id="rId33"/>
    <p:sldId id="368" r:id="rId34"/>
    <p:sldId id="274" r:id="rId35"/>
    <p:sldId id="275" r:id="rId36"/>
    <p:sldId id="369" r:id="rId37"/>
    <p:sldId id="370" r:id="rId38"/>
    <p:sldId id="495" r:id="rId39"/>
    <p:sldId id="496" r:id="rId40"/>
    <p:sldId id="497" r:id="rId41"/>
    <p:sldId id="498" r:id="rId42"/>
    <p:sldId id="499" r:id="rId43"/>
    <p:sldId id="500" r:id="rId44"/>
    <p:sldId id="501" r:id="rId45"/>
    <p:sldId id="502" r:id="rId46"/>
    <p:sldId id="377" r:id="rId47"/>
    <p:sldId id="477" r:id="rId48"/>
    <p:sldId id="480" r:id="rId49"/>
    <p:sldId id="481" r:id="rId50"/>
    <p:sldId id="503" r:id="rId51"/>
    <p:sldId id="483" r:id="rId52"/>
    <p:sldId id="484" r:id="rId53"/>
    <p:sldId id="485" r:id="rId54"/>
    <p:sldId id="261" r:id="rId55"/>
    <p:sldId id="264" r:id="rId56"/>
    <p:sldId id="262" r:id="rId57"/>
    <p:sldId id="486" r:id="rId58"/>
    <p:sldId id="493" r:id="rId59"/>
    <p:sldId id="280" r:id="rId60"/>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6AF570-AB7D-4444-953F-02A21CF0F1C4}" v="13" dt="2025-08-19T15:54:14.232"/>
    <p1510:client id="{A3E2A875-01E5-4A62-A596-769758116208}" v="1" dt="2025-08-20T14:44:04.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83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Shirley" userId="6a75768d-718d-42d3-a6b3-20a25f65236a" providerId="ADAL" clId="{A3E2A875-01E5-4A62-A596-769758116208}"/>
    <pc:docChg chg="custSel modSld">
      <pc:chgData name="Richardson, Shirley" userId="6a75768d-718d-42d3-a6b3-20a25f65236a" providerId="ADAL" clId="{A3E2A875-01E5-4A62-A596-769758116208}" dt="2025-08-20T15:04:10.176" v="356" actId="20577"/>
      <pc:docMkLst>
        <pc:docMk/>
      </pc:docMkLst>
      <pc:sldChg chg="modSp mod">
        <pc:chgData name="Richardson, Shirley" userId="6a75768d-718d-42d3-a6b3-20a25f65236a" providerId="ADAL" clId="{A3E2A875-01E5-4A62-A596-769758116208}" dt="2025-08-20T14:46:49.392" v="239" actId="1076"/>
        <pc:sldMkLst>
          <pc:docMk/>
          <pc:sldMk cId="1838836291" sldId="257"/>
        </pc:sldMkLst>
        <pc:spChg chg="mod">
          <ac:chgData name="Richardson, Shirley" userId="6a75768d-718d-42d3-a6b3-20a25f65236a" providerId="ADAL" clId="{A3E2A875-01E5-4A62-A596-769758116208}" dt="2025-08-20T14:46:41.755" v="238" actId="6549"/>
          <ac:spMkLst>
            <pc:docMk/>
            <pc:sldMk cId="1838836291" sldId="257"/>
            <ac:spMk id="3" creationId="{00000000-0000-0000-0000-000000000000}"/>
          </ac:spMkLst>
        </pc:spChg>
        <pc:picChg chg="mod">
          <ac:chgData name="Richardson, Shirley" userId="6a75768d-718d-42d3-a6b3-20a25f65236a" providerId="ADAL" clId="{A3E2A875-01E5-4A62-A596-769758116208}" dt="2025-08-20T14:46:49.392" v="239" actId="1076"/>
          <ac:picMkLst>
            <pc:docMk/>
            <pc:sldMk cId="1838836291" sldId="257"/>
            <ac:picMk id="6" creationId="{004B4DB8-4177-EE71-D724-146E31B648E0}"/>
          </ac:picMkLst>
        </pc:picChg>
      </pc:sldChg>
      <pc:sldChg chg="modSp mod">
        <pc:chgData name="Richardson, Shirley" userId="6a75768d-718d-42d3-a6b3-20a25f65236a" providerId="ADAL" clId="{A3E2A875-01E5-4A62-A596-769758116208}" dt="2025-08-20T14:41:54.952" v="36" actId="20577"/>
        <pc:sldMkLst>
          <pc:docMk/>
          <pc:sldMk cId="3858846101" sldId="268"/>
        </pc:sldMkLst>
        <pc:spChg chg="mod">
          <ac:chgData name="Richardson, Shirley" userId="6a75768d-718d-42d3-a6b3-20a25f65236a" providerId="ADAL" clId="{A3E2A875-01E5-4A62-A596-769758116208}" dt="2025-08-20T14:41:54.952" v="36" actId="20577"/>
          <ac:spMkLst>
            <pc:docMk/>
            <pc:sldMk cId="3858846101" sldId="268"/>
            <ac:spMk id="3" creationId="{00000000-0000-0000-0000-000000000000}"/>
          </ac:spMkLst>
        </pc:spChg>
      </pc:sldChg>
      <pc:sldChg chg="modSp mod">
        <pc:chgData name="Richardson, Shirley" userId="6a75768d-718d-42d3-a6b3-20a25f65236a" providerId="ADAL" clId="{A3E2A875-01E5-4A62-A596-769758116208}" dt="2025-08-20T14:38:45.905" v="4" actId="20577"/>
        <pc:sldMkLst>
          <pc:docMk/>
          <pc:sldMk cId="4011132038" sldId="334"/>
        </pc:sldMkLst>
        <pc:spChg chg="mod">
          <ac:chgData name="Richardson, Shirley" userId="6a75768d-718d-42d3-a6b3-20a25f65236a" providerId="ADAL" clId="{A3E2A875-01E5-4A62-A596-769758116208}" dt="2025-08-20T14:38:45.905" v="4" actId="20577"/>
          <ac:spMkLst>
            <pc:docMk/>
            <pc:sldMk cId="4011132038" sldId="334"/>
            <ac:spMk id="5" creationId="{B13B7744-543B-2E6E-0846-B0D103DA6DA6}"/>
          </ac:spMkLst>
        </pc:spChg>
      </pc:sldChg>
      <pc:sldChg chg="delSp modSp mod">
        <pc:chgData name="Richardson, Shirley" userId="6a75768d-718d-42d3-a6b3-20a25f65236a" providerId="ADAL" clId="{A3E2A875-01E5-4A62-A596-769758116208}" dt="2025-08-20T14:46:32.499" v="233" actId="20577"/>
        <pc:sldMkLst>
          <pc:docMk/>
          <pc:sldMk cId="391863740" sldId="378"/>
        </pc:sldMkLst>
        <pc:spChg chg="mod">
          <ac:chgData name="Richardson, Shirley" userId="6a75768d-718d-42d3-a6b3-20a25f65236a" providerId="ADAL" clId="{A3E2A875-01E5-4A62-A596-769758116208}" dt="2025-08-20T14:46:32.499" v="233" actId="20577"/>
          <ac:spMkLst>
            <pc:docMk/>
            <pc:sldMk cId="391863740" sldId="378"/>
            <ac:spMk id="3" creationId="{997FA6DB-693C-4784-B964-306DD67787A5}"/>
          </ac:spMkLst>
        </pc:spChg>
        <pc:picChg chg="del">
          <ac:chgData name="Richardson, Shirley" userId="6a75768d-718d-42d3-a6b3-20a25f65236a" providerId="ADAL" clId="{A3E2A875-01E5-4A62-A596-769758116208}" dt="2025-08-20T14:43:48.494" v="73" actId="478"/>
          <ac:picMkLst>
            <pc:docMk/>
            <pc:sldMk cId="391863740" sldId="378"/>
            <ac:picMk id="5" creationId="{086705BE-C246-4992-86FB-08D56170A14E}"/>
          </ac:picMkLst>
        </pc:picChg>
      </pc:sldChg>
      <pc:sldChg chg="modSp mod">
        <pc:chgData name="Richardson, Shirley" userId="6a75768d-718d-42d3-a6b3-20a25f65236a" providerId="ADAL" clId="{A3E2A875-01E5-4A62-A596-769758116208}" dt="2025-08-20T15:04:10.176" v="356" actId="20577"/>
        <pc:sldMkLst>
          <pc:docMk/>
          <pc:sldMk cId="1571360682" sldId="493"/>
        </pc:sldMkLst>
        <pc:spChg chg="mod">
          <ac:chgData name="Richardson, Shirley" userId="6a75768d-718d-42d3-a6b3-20a25f65236a" providerId="ADAL" clId="{A3E2A875-01E5-4A62-A596-769758116208}" dt="2025-08-20T15:04:10.176" v="356" actId="20577"/>
          <ac:spMkLst>
            <pc:docMk/>
            <pc:sldMk cId="1571360682" sldId="493"/>
            <ac:spMk id="7" creationId="{361CDE6F-BD0C-4D37-C111-E76AAF1A189F}"/>
          </ac:spMkLst>
        </pc:spChg>
      </pc:sldChg>
      <pc:sldChg chg="modSp mod">
        <pc:chgData name="Richardson, Shirley" userId="6a75768d-718d-42d3-a6b3-20a25f65236a" providerId="ADAL" clId="{A3E2A875-01E5-4A62-A596-769758116208}" dt="2025-08-20T14:40:16.044" v="5" actId="732"/>
        <pc:sldMkLst>
          <pc:docMk/>
          <pc:sldMk cId="1968906080" sldId="505"/>
        </pc:sldMkLst>
        <pc:picChg chg="mod modCrop">
          <ac:chgData name="Richardson, Shirley" userId="6a75768d-718d-42d3-a6b3-20a25f65236a" providerId="ADAL" clId="{A3E2A875-01E5-4A62-A596-769758116208}" dt="2025-08-20T14:40:16.044" v="5" actId="732"/>
          <ac:picMkLst>
            <pc:docMk/>
            <pc:sldMk cId="1968906080" sldId="505"/>
            <ac:picMk id="7" creationId="{F292A0B5-2CBE-D506-6F5A-7FAEAC3ECF7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28758E7-31DA-4B0B-A1CB-681B454D9F5E}" type="datetimeFigureOut">
              <a:rPr lang="en-US" smtClean="0"/>
              <a:t>8/20/2025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E8AF388-FAC6-4B22-B5EB-531443047B8E}" type="slidenum">
              <a:rPr lang="en-US" smtClean="0"/>
              <a:t>‹#›</a:t>
            </a:fld>
            <a:endParaRPr lang="en-US"/>
          </a:p>
        </p:txBody>
      </p:sp>
    </p:spTree>
    <p:extLst>
      <p:ext uri="{BB962C8B-B14F-4D97-AF65-F5344CB8AC3E}">
        <p14:creationId xmlns:p14="http://schemas.microsoft.com/office/powerpoint/2010/main" val="226152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F5BA695F-BEFC-4ECE-B3D9-0F0ACE42BEED}" type="datetimeFigureOut">
              <a:rPr lang="en-US" smtClean="0"/>
              <a:t>8/20/2025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9C823946-7DFC-428B-9C78-6EE27AF8D845}" type="slidenum">
              <a:rPr lang="en-US" smtClean="0"/>
              <a:t>‹#›</a:t>
            </a:fld>
            <a:endParaRPr lang="en-US"/>
          </a:p>
        </p:txBody>
      </p:sp>
    </p:spTree>
    <p:extLst>
      <p:ext uri="{BB962C8B-B14F-4D97-AF65-F5344CB8AC3E}">
        <p14:creationId xmlns:p14="http://schemas.microsoft.com/office/powerpoint/2010/main" val="4108467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Removed MA as it will be dropped</a:t>
            </a:r>
          </a:p>
        </p:txBody>
      </p:sp>
      <p:sp>
        <p:nvSpPr>
          <p:cNvPr id="4" name="Slide Number Placeholder 3"/>
          <p:cNvSpPr>
            <a:spLocks noGrp="1"/>
          </p:cNvSpPr>
          <p:nvPr>
            <p:ph type="sldNum" sz="quarter" idx="5"/>
          </p:nvPr>
        </p:nvSpPr>
        <p:spPr/>
        <p:txBody>
          <a:bodyPr/>
          <a:lstStyle/>
          <a:p>
            <a:fld id="{9C823946-7DFC-428B-9C78-6EE27AF8D845}" type="slidenum">
              <a:rPr lang="en-US" smtClean="0"/>
              <a:t>13</a:t>
            </a:fld>
            <a:endParaRPr lang="en-US"/>
          </a:p>
        </p:txBody>
      </p:sp>
    </p:spTree>
    <p:extLst>
      <p:ext uri="{BB962C8B-B14F-4D97-AF65-F5344CB8AC3E}">
        <p14:creationId xmlns:p14="http://schemas.microsoft.com/office/powerpoint/2010/main" val="172427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7A97ED-BA0B-4844-9B76-7B9F10A358AD}" type="slidenum">
              <a:rPr lang="en-US" smtClean="0"/>
              <a:t>47</a:t>
            </a:fld>
            <a:endParaRPr lang="en-US"/>
          </a:p>
        </p:txBody>
      </p:sp>
    </p:spTree>
    <p:extLst>
      <p:ext uri="{BB962C8B-B14F-4D97-AF65-F5344CB8AC3E}">
        <p14:creationId xmlns:p14="http://schemas.microsoft.com/office/powerpoint/2010/main" val="3585049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4505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4081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67607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965647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82219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95185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38512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3768501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41830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63951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0894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33023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45580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2220825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28828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11222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41593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2868248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05760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2026107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2342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3562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316501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4972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1864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832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37011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2119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80355E5-C9FB-43A1-A636-3563FEC1CD44}" type="datetimeFigureOut">
              <a:rPr lang="en-US" smtClean="0"/>
              <a:t>8/20/2025</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8160AFA-5245-42C8-AA4D-BEA758EDCAFA}" type="slidenum">
              <a:rPr lang="en-US" smtClean="0"/>
              <a:t>‹#›</a:t>
            </a:fld>
            <a:endParaRPr lang="en-US"/>
          </a:p>
        </p:txBody>
      </p:sp>
    </p:spTree>
    <p:extLst>
      <p:ext uri="{BB962C8B-B14F-4D97-AF65-F5344CB8AC3E}">
        <p14:creationId xmlns:p14="http://schemas.microsoft.com/office/powerpoint/2010/main" val="3898774379"/>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355E5-C9FB-43A1-A636-3563FEC1CD44}" type="datetimeFigureOut">
              <a:rPr lang="en-US" smtClean="0"/>
              <a:t>8/20/2025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60AFA-5245-42C8-AA4D-BEA758EDCAFA}" type="slidenum">
              <a:rPr lang="en-US" smtClean="0"/>
              <a:t>‹#›</a:t>
            </a:fld>
            <a:endParaRPr lang="en-US"/>
          </a:p>
        </p:txBody>
      </p:sp>
    </p:spTree>
    <p:extLst>
      <p:ext uri="{BB962C8B-B14F-4D97-AF65-F5344CB8AC3E}">
        <p14:creationId xmlns:p14="http://schemas.microsoft.com/office/powerpoint/2010/main" val="134244643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biology.grad@unt.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4.xml"/><Relationship Id="rId1" Type="http://schemas.openxmlformats.org/officeDocument/2006/relationships/themeOverride" Target="../theme/themeOverride1.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8.xml"/><Relationship Id="rId1" Type="http://schemas.openxmlformats.org/officeDocument/2006/relationships/themeOverride" Target="../theme/themeOverride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4.xml"/><Relationship Id="rId1" Type="http://schemas.openxmlformats.org/officeDocument/2006/relationships/themeOverride" Target="../theme/themeOverride13.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hyperlink" Target="https://biology.unt.edu/graduate/graduate-student-forms-other-important-information"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hyperlink" Target="https://biology.unt.edu/graduate/graduate-student-" TargetMode="Externa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hyperlink" Target="mailto:Shirley.Richardson@unt.edu" TargetMode="External"/><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igitalstrategy.unt.edu/clear/program-initiatives/gstep.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jpeg"/><Relationship Id="rId1" Type="http://schemas.openxmlformats.org/officeDocument/2006/relationships/slideLayout" Target="../slideLayouts/slideLayout5.xml"/><Relationship Id="rId5" Type="http://schemas.openxmlformats.org/officeDocument/2006/relationships/image" Target="../media/image28.jfif"/><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hyperlink" Target="mailto:biology.chair@unt.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48B10B-6417-42E4-AF90-653D493C3627}"/>
              </a:ext>
            </a:extLst>
          </p:cNvPr>
          <p:cNvSpPr>
            <a:spLocks noGrp="1"/>
          </p:cNvSpPr>
          <p:nvPr>
            <p:ph type="ctrTitle"/>
          </p:nvPr>
        </p:nvSpPr>
        <p:spPr>
          <a:xfrm>
            <a:off x="771144" y="2176488"/>
            <a:ext cx="7772400" cy="2802459"/>
          </a:xfrm>
        </p:spPr>
        <p:txBody>
          <a:bodyPr>
            <a:normAutofit/>
          </a:bodyPr>
          <a:lstStyle/>
          <a:p>
            <a:r>
              <a:rPr lang="en-US" sz="4000" dirty="0"/>
              <a:t>Welcome to the </a:t>
            </a:r>
            <a:br>
              <a:rPr lang="en-US" sz="4000" dirty="0"/>
            </a:br>
            <a:r>
              <a:rPr lang="en-US" sz="4000" dirty="0"/>
              <a:t>Department of Biological Sciences at the </a:t>
            </a:r>
            <a:br>
              <a:rPr lang="en-US" sz="4000" dirty="0"/>
            </a:br>
            <a:r>
              <a:rPr lang="en-US" sz="4000" dirty="0"/>
              <a:t>University of North Texas!</a:t>
            </a:r>
          </a:p>
        </p:txBody>
      </p:sp>
      <p:pic>
        <p:nvPicPr>
          <p:cNvPr id="3" name="Picture 2">
            <a:extLst>
              <a:ext uri="{FF2B5EF4-FFF2-40B4-BE49-F238E27FC236}">
                <a16:creationId xmlns:a16="http://schemas.microsoft.com/office/drawing/2014/main" id="{BF2616E9-E543-416D-AC69-DBB6E0D7C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Tree>
    <p:extLst>
      <p:ext uri="{BB962C8B-B14F-4D97-AF65-F5344CB8AC3E}">
        <p14:creationId xmlns:p14="http://schemas.microsoft.com/office/powerpoint/2010/main" val="4033083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8D1D-8538-4A8E-9B76-5C904501A088}"/>
              </a:ext>
            </a:extLst>
          </p:cNvPr>
          <p:cNvSpPr>
            <a:spLocks noGrp="1"/>
          </p:cNvSpPr>
          <p:nvPr>
            <p:ph type="title"/>
          </p:nvPr>
        </p:nvSpPr>
        <p:spPr>
          <a:xfrm>
            <a:off x="1295400" y="2943775"/>
            <a:ext cx="6858000" cy="970450"/>
          </a:xfrm>
        </p:spPr>
        <p:txBody>
          <a:bodyPr>
            <a:noAutofit/>
          </a:bodyPr>
          <a:lstStyle/>
          <a:p>
            <a:r>
              <a:rPr lang="en-US" b="1" dirty="0">
                <a:solidFill>
                  <a:srgbClr val="92D050"/>
                </a:solidFill>
              </a:rPr>
              <a:t>Graduate Program</a:t>
            </a:r>
          </a:p>
        </p:txBody>
      </p:sp>
      <p:pic>
        <p:nvPicPr>
          <p:cNvPr id="6" name="Picture 5">
            <a:extLst>
              <a:ext uri="{FF2B5EF4-FFF2-40B4-BE49-F238E27FC236}">
                <a16:creationId xmlns:a16="http://schemas.microsoft.com/office/drawing/2014/main" id="{977733B4-5F6D-4262-B443-B4859996E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Tree>
    <p:extLst>
      <p:ext uri="{BB962C8B-B14F-4D97-AF65-F5344CB8AC3E}">
        <p14:creationId xmlns:p14="http://schemas.microsoft.com/office/powerpoint/2010/main" val="3090094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D628C-A2DC-9E18-1273-9EDDD1611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6631F-5E2D-B772-9973-06A6F4A85B43}"/>
              </a:ext>
            </a:extLst>
          </p:cNvPr>
          <p:cNvSpPr>
            <a:spLocks noGrp="1"/>
          </p:cNvSpPr>
          <p:nvPr>
            <p:ph type="title"/>
          </p:nvPr>
        </p:nvSpPr>
        <p:spPr>
          <a:xfrm>
            <a:off x="1362075" y="580542"/>
            <a:ext cx="6858000" cy="970450"/>
          </a:xfrm>
        </p:spPr>
        <p:txBody>
          <a:bodyPr>
            <a:noAutofit/>
          </a:bodyPr>
          <a:lstStyle/>
          <a:p>
            <a:r>
              <a:rPr lang="en-US" b="1" dirty="0">
                <a:solidFill>
                  <a:srgbClr val="92D050"/>
                </a:solidFill>
              </a:rPr>
              <a:t>Graduate Advisor</a:t>
            </a:r>
          </a:p>
        </p:txBody>
      </p:sp>
      <p:sp>
        <p:nvSpPr>
          <p:cNvPr id="5" name="TextBox 4">
            <a:extLst>
              <a:ext uri="{FF2B5EF4-FFF2-40B4-BE49-F238E27FC236}">
                <a16:creationId xmlns:a16="http://schemas.microsoft.com/office/drawing/2014/main" id="{D1E6F333-D5CB-550E-6B6C-A4C7783F5846}"/>
              </a:ext>
            </a:extLst>
          </p:cNvPr>
          <p:cNvSpPr txBox="1"/>
          <p:nvPr/>
        </p:nvSpPr>
        <p:spPr>
          <a:xfrm>
            <a:off x="3168128" y="5029200"/>
            <a:ext cx="3048000" cy="646331"/>
          </a:xfrm>
          <a:prstGeom prst="rect">
            <a:avLst/>
          </a:prstGeom>
          <a:noFill/>
        </p:spPr>
        <p:txBody>
          <a:bodyPr wrap="square" rtlCol="0">
            <a:spAutoFit/>
          </a:bodyPr>
          <a:lstStyle/>
          <a:p>
            <a:pPr algn="ctr"/>
            <a:r>
              <a:rPr lang="en-US" dirty="0"/>
              <a:t>Mark Burleson, Ph.D.</a:t>
            </a:r>
          </a:p>
          <a:p>
            <a:pPr algn="ctr"/>
            <a:r>
              <a:rPr lang="en-US" dirty="0"/>
              <a:t>Faculty &amp; Graduate Advisor</a:t>
            </a:r>
          </a:p>
        </p:txBody>
      </p:sp>
      <p:pic>
        <p:nvPicPr>
          <p:cNvPr id="6" name="Picture 5">
            <a:extLst>
              <a:ext uri="{FF2B5EF4-FFF2-40B4-BE49-F238E27FC236}">
                <a16:creationId xmlns:a16="http://schemas.microsoft.com/office/drawing/2014/main" id="{A2C88C9A-6425-DD72-5E5E-EF572DC44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pic>
        <p:nvPicPr>
          <p:cNvPr id="7" name="Content Placeholder 6">
            <a:extLst>
              <a:ext uri="{FF2B5EF4-FFF2-40B4-BE49-F238E27FC236}">
                <a16:creationId xmlns:a16="http://schemas.microsoft.com/office/drawing/2014/main" id="{F292A0B5-2CBE-D506-6F5A-7FAEAC3ECF76}"/>
              </a:ext>
            </a:extLst>
          </p:cNvPr>
          <p:cNvPicPr>
            <a:picLocks noGrp="1" noChangeAspect="1"/>
          </p:cNvPicPr>
          <p:nvPr>
            <p:ph idx="1"/>
          </p:nvPr>
        </p:nvPicPr>
        <p:blipFill>
          <a:blip r:embed="rId3"/>
          <a:srcRect r="4143"/>
          <a:stretch>
            <a:fillRect/>
          </a:stretch>
        </p:blipFill>
        <p:spPr>
          <a:xfrm>
            <a:off x="3709988" y="2143125"/>
            <a:ext cx="1652588" cy="2571750"/>
          </a:xfrm>
          <a:prstGeom prst="rect">
            <a:avLst/>
          </a:prstGeom>
        </p:spPr>
      </p:pic>
    </p:spTree>
    <p:extLst>
      <p:ext uri="{BB962C8B-B14F-4D97-AF65-F5344CB8AC3E}">
        <p14:creationId xmlns:p14="http://schemas.microsoft.com/office/powerpoint/2010/main" val="196890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58D1A-CF10-45DC-84EF-6FF898163785}"/>
              </a:ext>
            </a:extLst>
          </p:cNvPr>
          <p:cNvSpPr>
            <a:spLocks noGrp="1"/>
          </p:cNvSpPr>
          <p:nvPr>
            <p:ph type="title"/>
          </p:nvPr>
        </p:nvSpPr>
        <p:spPr>
          <a:xfrm>
            <a:off x="260814" y="609600"/>
            <a:ext cx="8692686" cy="970450"/>
          </a:xfrm>
        </p:spPr>
        <p:txBody>
          <a:bodyPr>
            <a:normAutofit fontScale="90000"/>
          </a:bodyPr>
          <a:lstStyle/>
          <a:p>
            <a:r>
              <a:rPr lang="en-US" dirty="0">
                <a:solidFill>
                  <a:srgbClr val="92D050"/>
                </a:solidFill>
              </a:rPr>
              <a:t>Meet Your Graduate Program Coordinators</a:t>
            </a:r>
          </a:p>
        </p:txBody>
      </p:sp>
      <p:sp>
        <p:nvSpPr>
          <p:cNvPr id="3" name="Text Placeholder 2">
            <a:extLst>
              <a:ext uri="{FF2B5EF4-FFF2-40B4-BE49-F238E27FC236}">
                <a16:creationId xmlns:a16="http://schemas.microsoft.com/office/drawing/2014/main" id="{72375E23-404A-4786-9D32-1D2D6EADE6D3}"/>
              </a:ext>
            </a:extLst>
          </p:cNvPr>
          <p:cNvSpPr>
            <a:spLocks noGrp="1"/>
          </p:cNvSpPr>
          <p:nvPr>
            <p:ph type="body" idx="1"/>
          </p:nvPr>
        </p:nvSpPr>
        <p:spPr>
          <a:xfrm>
            <a:off x="417363" y="1858042"/>
            <a:ext cx="2475738" cy="576262"/>
          </a:xfrm>
        </p:spPr>
        <p:txBody>
          <a:bodyPr/>
          <a:lstStyle/>
          <a:p>
            <a:r>
              <a:rPr lang="en-US"/>
              <a:t>Biology	</a:t>
            </a:r>
          </a:p>
        </p:txBody>
      </p:sp>
      <p:sp>
        <p:nvSpPr>
          <p:cNvPr id="4" name="Text Placeholder 3">
            <a:extLst>
              <a:ext uri="{FF2B5EF4-FFF2-40B4-BE49-F238E27FC236}">
                <a16:creationId xmlns:a16="http://schemas.microsoft.com/office/drawing/2014/main" id="{2C0E5D05-8853-4001-B0EB-B922B7413558}"/>
              </a:ext>
            </a:extLst>
          </p:cNvPr>
          <p:cNvSpPr>
            <a:spLocks noGrp="1"/>
          </p:cNvSpPr>
          <p:nvPr>
            <p:ph type="body" sz="half" idx="15"/>
          </p:nvPr>
        </p:nvSpPr>
        <p:spPr>
          <a:xfrm>
            <a:off x="260814" y="2571750"/>
            <a:ext cx="2475738" cy="3219450"/>
          </a:xfrm>
        </p:spPr>
        <p:txBody>
          <a:bodyPr/>
          <a:lstStyle/>
          <a:p>
            <a:r>
              <a:rPr lang="en-US" sz="1600" dirty="0">
                <a:solidFill>
                  <a:srgbClr val="92D050"/>
                </a:solidFill>
              </a:rPr>
              <a:t>Dr. Dane Crossley</a:t>
            </a:r>
          </a:p>
          <a:p>
            <a:endParaRPr lang="en-US" dirty="0"/>
          </a:p>
          <a:p>
            <a:endParaRPr lang="en-US" dirty="0"/>
          </a:p>
        </p:txBody>
      </p:sp>
      <p:sp>
        <p:nvSpPr>
          <p:cNvPr id="5" name="Text Placeholder 4">
            <a:extLst>
              <a:ext uri="{FF2B5EF4-FFF2-40B4-BE49-F238E27FC236}">
                <a16:creationId xmlns:a16="http://schemas.microsoft.com/office/drawing/2014/main" id="{AB115574-5895-458F-811B-F6023A5ADABA}"/>
              </a:ext>
            </a:extLst>
          </p:cNvPr>
          <p:cNvSpPr>
            <a:spLocks noGrp="1"/>
          </p:cNvSpPr>
          <p:nvPr>
            <p:ph type="body" sz="quarter" idx="3"/>
          </p:nvPr>
        </p:nvSpPr>
        <p:spPr>
          <a:xfrm>
            <a:off x="2809875" y="1858042"/>
            <a:ext cx="2826947" cy="576262"/>
          </a:xfrm>
        </p:spPr>
        <p:txBody>
          <a:bodyPr/>
          <a:lstStyle/>
          <a:p>
            <a:r>
              <a:rPr lang="en-US" dirty="0"/>
              <a:t>Biochemistry &amp; Molecular Biology</a:t>
            </a:r>
          </a:p>
        </p:txBody>
      </p:sp>
      <p:sp>
        <p:nvSpPr>
          <p:cNvPr id="6" name="Text Placeholder 5">
            <a:extLst>
              <a:ext uri="{FF2B5EF4-FFF2-40B4-BE49-F238E27FC236}">
                <a16:creationId xmlns:a16="http://schemas.microsoft.com/office/drawing/2014/main" id="{A4B0966B-7D31-4319-AED0-4C74A62BA2C5}"/>
              </a:ext>
            </a:extLst>
          </p:cNvPr>
          <p:cNvSpPr>
            <a:spLocks noGrp="1"/>
          </p:cNvSpPr>
          <p:nvPr>
            <p:ph type="body" sz="half" idx="16"/>
          </p:nvPr>
        </p:nvSpPr>
        <p:spPr>
          <a:xfrm>
            <a:off x="2929544" y="2571750"/>
            <a:ext cx="2475738" cy="3219450"/>
          </a:xfrm>
        </p:spPr>
        <p:txBody>
          <a:bodyPr>
            <a:normAutofit/>
          </a:bodyPr>
          <a:lstStyle/>
          <a:p>
            <a:r>
              <a:rPr lang="en-US" sz="1600" dirty="0">
                <a:solidFill>
                  <a:srgbClr val="92D050"/>
                </a:solidFill>
              </a:rPr>
              <a:t>Dr. Brian Ayre</a:t>
            </a:r>
          </a:p>
        </p:txBody>
      </p:sp>
      <p:sp>
        <p:nvSpPr>
          <p:cNvPr id="7" name="Text Placeholder 6">
            <a:extLst>
              <a:ext uri="{FF2B5EF4-FFF2-40B4-BE49-F238E27FC236}">
                <a16:creationId xmlns:a16="http://schemas.microsoft.com/office/drawing/2014/main" id="{031BC6F7-944B-469A-AF0A-25280E18FDF2}"/>
              </a:ext>
            </a:extLst>
          </p:cNvPr>
          <p:cNvSpPr>
            <a:spLocks noGrp="1"/>
          </p:cNvSpPr>
          <p:nvPr>
            <p:ph type="body" sz="quarter" idx="13"/>
          </p:nvPr>
        </p:nvSpPr>
        <p:spPr>
          <a:xfrm>
            <a:off x="5884472" y="1948262"/>
            <a:ext cx="2351283" cy="576262"/>
          </a:xfrm>
        </p:spPr>
        <p:txBody>
          <a:bodyPr/>
          <a:lstStyle/>
          <a:p>
            <a:r>
              <a:rPr lang="en-US" dirty="0"/>
              <a:t>Environmental Science</a:t>
            </a:r>
          </a:p>
        </p:txBody>
      </p:sp>
      <p:sp>
        <p:nvSpPr>
          <p:cNvPr id="8" name="Text Placeholder 7">
            <a:extLst>
              <a:ext uri="{FF2B5EF4-FFF2-40B4-BE49-F238E27FC236}">
                <a16:creationId xmlns:a16="http://schemas.microsoft.com/office/drawing/2014/main" id="{E8954290-93EA-4DF3-BE5D-7C42DE79190D}"/>
              </a:ext>
            </a:extLst>
          </p:cNvPr>
          <p:cNvSpPr>
            <a:spLocks noGrp="1"/>
          </p:cNvSpPr>
          <p:nvPr>
            <p:ph type="body" sz="half" idx="17"/>
          </p:nvPr>
        </p:nvSpPr>
        <p:spPr>
          <a:xfrm>
            <a:off x="5823657" y="2602320"/>
            <a:ext cx="2475738" cy="3219450"/>
          </a:xfrm>
        </p:spPr>
        <p:txBody>
          <a:bodyPr/>
          <a:lstStyle/>
          <a:p>
            <a:r>
              <a:rPr lang="en-US" sz="1600" dirty="0">
                <a:solidFill>
                  <a:srgbClr val="92D050"/>
                </a:solidFill>
              </a:rPr>
              <a:t>Dr. Ed Mager</a:t>
            </a:r>
          </a:p>
          <a:p>
            <a:endParaRPr lang="en-US" dirty="0"/>
          </a:p>
        </p:txBody>
      </p:sp>
      <p:pic>
        <p:nvPicPr>
          <p:cNvPr id="9" name="Picture 8">
            <a:extLst>
              <a:ext uri="{FF2B5EF4-FFF2-40B4-BE49-F238E27FC236}">
                <a16:creationId xmlns:a16="http://schemas.microsoft.com/office/drawing/2014/main" id="{980C58B1-3E8D-4ABC-ADFC-EE2A54177232}"/>
              </a:ext>
            </a:extLst>
          </p:cNvPr>
          <p:cNvPicPr>
            <a:picLocks noChangeAspect="1"/>
          </p:cNvPicPr>
          <p:nvPr/>
        </p:nvPicPr>
        <p:blipFill>
          <a:blip r:embed="rId2"/>
          <a:stretch>
            <a:fillRect/>
          </a:stretch>
        </p:blipFill>
        <p:spPr>
          <a:xfrm>
            <a:off x="260815" y="3028335"/>
            <a:ext cx="2552078" cy="2900311"/>
          </a:xfrm>
          <a:prstGeom prst="rect">
            <a:avLst/>
          </a:prstGeom>
        </p:spPr>
      </p:pic>
      <p:pic>
        <p:nvPicPr>
          <p:cNvPr id="10" name="Picture 9">
            <a:extLst>
              <a:ext uri="{FF2B5EF4-FFF2-40B4-BE49-F238E27FC236}">
                <a16:creationId xmlns:a16="http://schemas.microsoft.com/office/drawing/2014/main" id="{4EBFEB39-D534-4E9A-9A29-38BB05F628FB}"/>
              </a:ext>
            </a:extLst>
          </p:cNvPr>
          <p:cNvPicPr>
            <a:picLocks noChangeAspect="1"/>
          </p:cNvPicPr>
          <p:nvPr/>
        </p:nvPicPr>
        <p:blipFill>
          <a:blip r:embed="rId3"/>
          <a:stretch>
            <a:fillRect/>
          </a:stretch>
        </p:blipFill>
        <p:spPr>
          <a:xfrm>
            <a:off x="5906785" y="3028335"/>
            <a:ext cx="2210671" cy="3092734"/>
          </a:xfrm>
          <a:prstGeom prst="rect">
            <a:avLst/>
          </a:prstGeom>
        </p:spPr>
      </p:pic>
      <p:pic>
        <p:nvPicPr>
          <p:cNvPr id="12" name="Picture 11">
            <a:extLst>
              <a:ext uri="{FF2B5EF4-FFF2-40B4-BE49-F238E27FC236}">
                <a16:creationId xmlns:a16="http://schemas.microsoft.com/office/drawing/2014/main" id="{293B2ECC-62EF-4677-B34B-46029EC333AE}"/>
              </a:ext>
            </a:extLst>
          </p:cNvPr>
          <p:cNvPicPr>
            <a:picLocks noChangeAspect="1"/>
          </p:cNvPicPr>
          <p:nvPr/>
        </p:nvPicPr>
        <p:blipFill>
          <a:blip r:embed="rId4"/>
          <a:stretch>
            <a:fillRect/>
          </a:stretch>
        </p:blipFill>
        <p:spPr>
          <a:xfrm>
            <a:off x="3304850" y="3028335"/>
            <a:ext cx="1981200" cy="2961991"/>
          </a:xfrm>
          <a:prstGeom prst="rect">
            <a:avLst/>
          </a:prstGeom>
        </p:spPr>
      </p:pic>
    </p:spTree>
    <p:extLst>
      <p:ext uri="{BB962C8B-B14F-4D97-AF65-F5344CB8AC3E}">
        <p14:creationId xmlns:p14="http://schemas.microsoft.com/office/powerpoint/2010/main" val="3878951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052" y="452718"/>
            <a:ext cx="6878748" cy="1400530"/>
          </a:xfrm>
        </p:spPr>
        <p:txBody>
          <a:bodyPr>
            <a:normAutofit/>
          </a:bodyPr>
          <a:lstStyle/>
          <a:p>
            <a:r>
              <a:rPr lang="en-US" dirty="0">
                <a:solidFill>
                  <a:srgbClr val="92D050"/>
                </a:solidFill>
                <a:latin typeface="+mn-lt"/>
                <a:cs typeface="Times New Roman" panose="02020603050405020304" pitchFamily="18" charset="0"/>
              </a:rPr>
              <a:t>Basic Degree Requirements</a:t>
            </a:r>
          </a:p>
        </p:txBody>
      </p:sp>
      <p:sp>
        <p:nvSpPr>
          <p:cNvPr id="3" name="Content Placeholder 2"/>
          <p:cNvSpPr>
            <a:spLocks noGrp="1"/>
          </p:cNvSpPr>
          <p:nvPr>
            <p:ph sz="half" idx="1"/>
          </p:nvPr>
        </p:nvSpPr>
        <p:spPr>
          <a:xfrm>
            <a:off x="457200" y="1981200"/>
            <a:ext cx="4038600" cy="4191000"/>
          </a:xfrm>
        </p:spPr>
        <p:txBody>
          <a:bodyPr>
            <a:noAutofit/>
          </a:bodyPr>
          <a:lstStyle/>
          <a:p>
            <a:pPr marL="36900" indent="0">
              <a:buNone/>
            </a:pPr>
            <a:r>
              <a:rPr lang="en-US" sz="3200" u="sng">
                <a:latin typeface="Calisto MT" panose="02040603050505030304" pitchFamily="18" charset="0"/>
                <a:cs typeface="Times New Roman" panose="02020603050405020304" pitchFamily="18" charset="0"/>
              </a:rPr>
              <a:t>Degree completion time limits:</a:t>
            </a:r>
          </a:p>
          <a:p>
            <a:pPr marL="36900" indent="0">
              <a:buNone/>
            </a:pPr>
            <a:r>
              <a:rPr lang="en-US" sz="3200">
                <a:latin typeface="Calisto MT" panose="02040603050505030304" pitchFamily="18" charset="0"/>
                <a:cs typeface="Times New Roman" panose="02020603050405020304" pitchFamily="18" charset="0"/>
              </a:rPr>
              <a:t>Masters = 5 years</a:t>
            </a:r>
          </a:p>
          <a:p>
            <a:pPr marL="36900" indent="0">
              <a:buNone/>
            </a:pPr>
            <a:r>
              <a:rPr lang="en-US" sz="3200">
                <a:latin typeface="Calisto MT" panose="02040603050505030304" pitchFamily="18" charset="0"/>
                <a:cs typeface="Times New Roman" panose="02020603050405020304" pitchFamily="18" charset="0"/>
              </a:rPr>
              <a:t>Doctoral = </a:t>
            </a:r>
            <a:r>
              <a:rPr lang="en-US" sz="2800">
                <a:latin typeface="Calisto MT" panose="02040603050505030304" pitchFamily="18" charset="0"/>
                <a:cs typeface="Times New Roman" panose="02020603050405020304" pitchFamily="18" charset="0"/>
              </a:rPr>
              <a:t>8 years</a:t>
            </a:r>
            <a:endParaRPr lang="en-US" sz="2800" i="1">
              <a:latin typeface="Calisto MT" panose="02040603050505030304" pitchFamily="18" charset="0"/>
              <a:cs typeface="Times New Roman" panose="02020603050405020304" pitchFamily="18" charset="0"/>
            </a:endParaRPr>
          </a:p>
          <a:p>
            <a:pPr marL="36900" indent="0">
              <a:buNone/>
            </a:pPr>
            <a:endParaRPr lang="en-US" sz="280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648200" y="1981200"/>
            <a:ext cx="4038600" cy="4191000"/>
          </a:xfrm>
        </p:spPr>
        <p:txBody>
          <a:bodyPr>
            <a:noAutofit/>
          </a:bodyPr>
          <a:lstStyle/>
          <a:p>
            <a:pPr marL="36900" indent="0">
              <a:buNone/>
            </a:pPr>
            <a:r>
              <a:rPr lang="en-US" sz="3200" u="sng" dirty="0">
                <a:latin typeface="Calisto MT" panose="02040603050505030304" pitchFamily="18" charset="0"/>
                <a:cs typeface="Times New Roman" panose="02020603050405020304" pitchFamily="18" charset="0"/>
              </a:rPr>
              <a:t>Transfer credit hour limits:</a:t>
            </a:r>
          </a:p>
          <a:p>
            <a:pPr marL="36900" indent="0">
              <a:buNone/>
            </a:pPr>
            <a:r>
              <a:rPr lang="en-US" sz="2400" dirty="0">
                <a:latin typeface="Calisto MT" panose="02040603050505030304" pitchFamily="18" charset="0"/>
                <a:cs typeface="Times New Roman" panose="02020603050405020304" pitchFamily="18" charset="0"/>
              </a:rPr>
              <a:t>MS (30 Hours) – 6 hours</a:t>
            </a:r>
          </a:p>
          <a:p>
            <a:pPr marL="72900" indent="0">
              <a:buNone/>
            </a:pPr>
            <a:r>
              <a:rPr lang="en-US" sz="2400" dirty="0">
                <a:latin typeface="Calisto MT" panose="02040603050505030304" pitchFamily="18" charset="0"/>
                <a:cs typeface="Times New Roman" panose="02020603050405020304" pitchFamily="18" charset="0"/>
              </a:rPr>
              <a:t>Doctoral – up to 24 hours</a:t>
            </a:r>
          </a:p>
          <a:p>
            <a:pPr marL="810000" lvl="2" indent="0">
              <a:buNone/>
            </a:pP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A449EB0-5B8A-44B4-9A97-E386ABDD2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
        <p:nvSpPr>
          <p:cNvPr id="6" name="TextBox 5">
            <a:extLst>
              <a:ext uri="{FF2B5EF4-FFF2-40B4-BE49-F238E27FC236}">
                <a16:creationId xmlns:a16="http://schemas.microsoft.com/office/drawing/2014/main" id="{FE18B756-ABEC-8D63-88BF-D7F9584B296C}"/>
              </a:ext>
            </a:extLst>
          </p:cNvPr>
          <p:cNvSpPr txBox="1"/>
          <p:nvPr/>
        </p:nvSpPr>
        <p:spPr>
          <a:xfrm>
            <a:off x="1438275" y="5071428"/>
            <a:ext cx="6743700" cy="646331"/>
          </a:xfrm>
          <a:prstGeom prst="rect">
            <a:avLst/>
          </a:prstGeom>
          <a:noFill/>
          <a:ln>
            <a:solidFill>
              <a:schemeClr val="accent1"/>
            </a:solidFill>
          </a:ln>
        </p:spPr>
        <p:txBody>
          <a:bodyPr wrap="square" rtlCol="0">
            <a:spAutoFit/>
          </a:bodyPr>
          <a:lstStyle/>
          <a:p>
            <a:pPr marL="628650" indent="-571500"/>
            <a:r>
              <a:rPr lang="en-US" dirty="0"/>
              <a:t>Note: Degree completion time limits is NOT the same as limit on   financial support, tuition, &amp; health benefits</a:t>
            </a:r>
          </a:p>
        </p:txBody>
      </p:sp>
    </p:spTree>
    <p:extLst>
      <p:ext uri="{BB962C8B-B14F-4D97-AF65-F5344CB8AC3E}">
        <p14:creationId xmlns:p14="http://schemas.microsoft.com/office/powerpoint/2010/main" val="1061458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1269454"/>
          </a:xfrm>
        </p:spPr>
        <p:txBody>
          <a:bodyPr>
            <a:normAutofit/>
          </a:bodyPr>
          <a:lstStyle/>
          <a:p>
            <a:r>
              <a:rPr lang="en-US" dirty="0">
                <a:solidFill>
                  <a:srgbClr val="92D050"/>
                </a:solidFill>
                <a:cs typeface="Times New Roman" panose="02020603050405020304" pitchFamily="18" charset="0"/>
              </a:rPr>
              <a:t>Committees</a:t>
            </a:r>
          </a:p>
        </p:txBody>
      </p:sp>
      <p:sp>
        <p:nvSpPr>
          <p:cNvPr id="3" name="Content Placeholder 2"/>
          <p:cNvSpPr>
            <a:spLocks noGrp="1"/>
          </p:cNvSpPr>
          <p:nvPr>
            <p:ph idx="1"/>
          </p:nvPr>
        </p:nvSpPr>
        <p:spPr>
          <a:xfrm>
            <a:off x="457200" y="2183854"/>
            <a:ext cx="8229600" cy="4750346"/>
          </a:xfrm>
        </p:spPr>
        <p:txBody>
          <a:bodyPr>
            <a:normAutofit/>
          </a:bodyPr>
          <a:lstStyle/>
          <a:p>
            <a:pPr marL="450000" lvl="1" indent="0">
              <a:buNone/>
            </a:pPr>
            <a:r>
              <a:rPr lang="en-US" sz="2400" b="1" u="sng" dirty="0">
                <a:latin typeface="+mj-lt"/>
                <a:cs typeface="Times New Roman" panose="02020603050405020304" pitchFamily="18" charset="0"/>
              </a:rPr>
              <a:t>MASTERS</a:t>
            </a:r>
          </a:p>
          <a:p>
            <a:pPr marL="450000" lvl="1" indent="0">
              <a:buNone/>
            </a:pPr>
            <a:r>
              <a:rPr lang="en-US" sz="2400" dirty="0">
                <a:latin typeface="+mj-lt"/>
                <a:cs typeface="Times New Roman" panose="02020603050405020304" pitchFamily="18" charset="0"/>
              </a:rPr>
              <a:t>Three (3) members = Major Advisor + two others</a:t>
            </a:r>
          </a:p>
          <a:p>
            <a:pPr marL="450000" lvl="1" indent="0">
              <a:buNone/>
            </a:pPr>
            <a:r>
              <a:rPr lang="en-US" sz="2400" dirty="0">
                <a:latin typeface="+mj-lt"/>
                <a:cs typeface="Times New Roman" panose="02020603050405020304" pitchFamily="18" charset="0"/>
              </a:rPr>
              <a:t>No more than one member may be an </a:t>
            </a:r>
            <a:r>
              <a:rPr lang="en-US" sz="2400" b="1" dirty="0">
                <a:latin typeface="+mj-lt"/>
                <a:cs typeface="Times New Roman" panose="02020603050405020304" pitchFamily="18" charset="0"/>
              </a:rPr>
              <a:t>approved</a:t>
            </a:r>
            <a:r>
              <a:rPr lang="en-US" sz="2400" dirty="0">
                <a:latin typeface="+mj-lt"/>
                <a:cs typeface="Times New Roman" panose="02020603050405020304" pitchFamily="18" charset="0"/>
              </a:rPr>
              <a:t> outside member.</a:t>
            </a:r>
          </a:p>
          <a:p>
            <a:pPr marL="450000" lvl="1" indent="0">
              <a:buNone/>
            </a:pPr>
            <a:endParaRPr lang="en-US" sz="2400" b="1" dirty="0">
              <a:latin typeface="+mj-lt"/>
              <a:cs typeface="Times New Roman" panose="02020603050405020304" pitchFamily="18" charset="0"/>
            </a:endParaRPr>
          </a:p>
          <a:p>
            <a:pPr marL="450000" lvl="1" indent="0">
              <a:buNone/>
            </a:pPr>
            <a:r>
              <a:rPr lang="en-US" sz="2400" b="1" u="sng" dirty="0">
                <a:latin typeface="+mj-lt"/>
                <a:cs typeface="Times New Roman" panose="02020603050405020304" pitchFamily="18" charset="0"/>
              </a:rPr>
              <a:t>DOCTORAL</a:t>
            </a:r>
          </a:p>
          <a:p>
            <a:pPr marL="450000" lvl="1" indent="0">
              <a:buNone/>
            </a:pPr>
            <a:r>
              <a:rPr lang="en-US" sz="2400" dirty="0">
                <a:latin typeface="+mj-lt"/>
                <a:cs typeface="Times New Roman" panose="02020603050405020304" pitchFamily="18" charset="0"/>
              </a:rPr>
              <a:t>Five (5) members = Major Advisor + four others</a:t>
            </a:r>
          </a:p>
          <a:p>
            <a:pPr marL="450000" lvl="1" indent="0">
              <a:buNone/>
            </a:pPr>
            <a:r>
              <a:rPr lang="en-US" sz="2400" dirty="0">
                <a:latin typeface="+mj-lt"/>
                <a:cs typeface="Times New Roman" panose="02020603050405020304" pitchFamily="18" charset="0"/>
              </a:rPr>
              <a:t>Of the four additional members, one may be an </a:t>
            </a:r>
            <a:r>
              <a:rPr lang="en-US" sz="2400" b="1" dirty="0">
                <a:latin typeface="+mj-lt"/>
                <a:cs typeface="Times New Roman" panose="02020603050405020304" pitchFamily="18" charset="0"/>
              </a:rPr>
              <a:t>approved</a:t>
            </a:r>
            <a:r>
              <a:rPr lang="en-US" sz="2400" dirty="0">
                <a:latin typeface="+mj-lt"/>
                <a:cs typeface="Times New Roman" panose="02020603050405020304" pitchFamily="18" charset="0"/>
              </a:rPr>
              <a:t> outside member, with the remaining from the department. </a:t>
            </a:r>
          </a:p>
        </p:txBody>
      </p:sp>
      <p:pic>
        <p:nvPicPr>
          <p:cNvPr id="4" name="Picture 3">
            <a:extLst>
              <a:ext uri="{FF2B5EF4-FFF2-40B4-BE49-F238E27FC236}">
                <a16:creationId xmlns:a16="http://schemas.microsoft.com/office/drawing/2014/main" id="{695D0B9F-CAC4-404F-BA6F-045083E55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Tree>
    <p:extLst>
      <p:ext uri="{BB962C8B-B14F-4D97-AF65-F5344CB8AC3E}">
        <p14:creationId xmlns:p14="http://schemas.microsoft.com/office/powerpoint/2010/main" val="268165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698068" cy="1371600"/>
          </a:xfrm>
        </p:spPr>
        <p:txBody>
          <a:bodyPr>
            <a:noAutofit/>
          </a:bodyPr>
          <a:lstStyle/>
          <a:p>
            <a:r>
              <a:rPr lang="en-US" dirty="0">
                <a:solidFill>
                  <a:srgbClr val="92D050"/>
                </a:solidFill>
                <a:cs typeface="Times New Roman" panose="02020603050405020304" pitchFamily="18" charset="0"/>
              </a:rPr>
              <a:t>Nomination of Outside Committee Members</a:t>
            </a:r>
          </a:p>
        </p:txBody>
      </p:sp>
      <p:sp>
        <p:nvSpPr>
          <p:cNvPr id="3" name="Content Placeholder 2"/>
          <p:cNvSpPr>
            <a:spLocks noGrp="1"/>
          </p:cNvSpPr>
          <p:nvPr>
            <p:ph idx="1"/>
          </p:nvPr>
        </p:nvSpPr>
        <p:spPr>
          <a:xfrm>
            <a:off x="457200" y="2133600"/>
            <a:ext cx="8229600" cy="4572000"/>
          </a:xfrm>
        </p:spPr>
        <p:txBody>
          <a:bodyPr>
            <a:normAutofit/>
          </a:bodyPr>
          <a:lstStyle/>
          <a:p>
            <a:pPr marL="36900" indent="0">
              <a:buNone/>
            </a:pPr>
            <a:r>
              <a:rPr lang="en-US" sz="2400">
                <a:latin typeface="+mj-lt"/>
                <a:cs typeface="Times New Roman" panose="02020603050405020304" pitchFamily="18" charset="0"/>
              </a:rPr>
              <a:t>Provide the following documentation to the Student &amp; Program Coordinator:</a:t>
            </a:r>
          </a:p>
          <a:p>
            <a:pPr lvl="1">
              <a:buFont typeface="Arial" panose="020B0604020202020204" pitchFamily="34" charset="0"/>
              <a:buChar char="•"/>
            </a:pPr>
            <a:r>
              <a:rPr lang="en-US" sz="2400">
                <a:latin typeface="+mj-lt"/>
                <a:cs typeface="Times New Roman" panose="02020603050405020304" pitchFamily="18" charset="0"/>
              </a:rPr>
              <a:t>Updated CV of the outside member</a:t>
            </a:r>
          </a:p>
          <a:p>
            <a:pPr lvl="1">
              <a:buFont typeface="Arial" panose="020B0604020202020204" pitchFamily="34" charset="0"/>
              <a:buChar char="•"/>
            </a:pPr>
            <a:r>
              <a:rPr lang="en-US" sz="2400">
                <a:latin typeface="+mj-lt"/>
                <a:cs typeface="Times New Roman" panose="02020603050405020304" pitchFamily="18" charset="0"/>
              </a:rPr>
              <a:t>Current title at institution of employment</a:t>
            </a:r>
          </a:p>
          <a:p>
            <a:pPr lvl="1">
              <a:buFont typeface="Arial" panose="020B0604020202020204" pitchFamily="34" charset="0"/>
              <a:buChar char="•"/>
            </a:pPr>
            <a:r>
              <a:rPr lang="en-US" sz="2400">
                <a:latin typeface="+mj-lt"/>
                <a:cs typeface="Times New Roman" panose="02020603050405020304" pitchFamily="18" charset="0"/>
              </a:rPr>
              <a:t>A working title for student’s thesis or dissertation</a:t>
            </a:r>
          </a:p>
          <a:p>
            <a:pPr marL="36900" indent="0">
              <a:buNone/>
            </a:pPr>
            <a:r>
              <a:rPr lang="en-US" sz="2400" u="sng">
                <a:latin typeface="+mj-lt"/>
                <a:cs typeface="Times New Roman" panose="02020603050405020304" pitchFamily="18" charset="0"/>
              </a:rPr>
              <a:t>Note:</a:t>
            </a:r>
            <a:r>
              <a:rPr lang="en-US" sz="2400">
                <a:latin typeface="+mj-lt"/>
                <a:cs typeface="Times New Roman" panose="02020603050405020304" pitchFamily="18" charset="0"/>
              </a:rPr>
              <a:t> The requested committee member will </a:t>
            </a:r>
            <a:r>
              <a:rPr lang="en-US" sz="2400" u="sng">
                <a:latin typeface="+mj-lt"/>
                <a:cs typeface="Times New Roman" panose="02020603050405020304" pitchFamily="18" charset="0"/>
              </a:rPr>
              <a:t>not</a:t>
            </a:r>
            <a:r>
              <a:rPr lang="en-US" sz="2400">
                <a:latin typeface="+mj-lt"/>
                <a:cs typeface="Times New Roman" panose="02020603050405020304" pitchFamily="18" charset="0"/>
              </a:rPr>
              <a:t> be nominated if all required documentation is not provided.  It is the student’s responsibility to follow up on all requests.</a:t>
            </a:r>
          </a:p>
        </p:txBody>
      </p:sp>
      <p:pic>
        <p:nvPicPr>
          <p:cNvPr id="4" name="Picture 3">
            <a:extLst>
              <a:ext uri="{FF2B5EF4-FFF2-40B4-BE49-F238E27FC236}">
                <a16:creationId xmlns:a16="http://schemas.microsoft.com/office/drawing/2014/main" id="{6262DD8A-4386-4C51-9990-158F0860B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Tree>
    <p:extLst>
      <p:ext uri="{BB962C8B-B14F-4D97-AF65-F5344CB8AC3E}">
        <p14:creationId xmlns:p14="http://schemas.microsoft.com/office/powerpoint/2010/main" val="4036776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1269454"/>
          </a:xfrm>
        </p:spPr>
        <p:txBody>
          <a:bodyPr>
            <a:normAutofit/>
          </a:bodyPr>
          <a:lstStyle/>
          <a:p>
            <a:r>
              <a:rPr lang="en-US" dirty="0">
                <a:solidFill>
                  <a:srgbClr val="92D050"/>
                </a:solidFill>
                <a:cs typeface="Times New Roman" panose="02020603050405020304" pitchFamily="18" charset="0"/>
              </a:rPr>
              <a:t>Milestones</a:t>
            </a:r>
          </a:p>
        </p:txBody>
      </p:sp>
      <p:sp>
        <p:nvSpPr>
          <p:cNvPr id="3" name="Content Placeholder 2"/>
          <p:cNvSpPr>
            <a:spLocks noGrp="1"/>
          </p:cNvSpPr>
          <p:nvPr>
            <p:ph idx="1"/>
          </p:nvPr>
        </p:nvSpPr>
        <p:spPr>
          <a:xfrm>
            <a:off x="685346" y="2057400"/>
            <a:ext cx="7765322" cy="4038600"/>
          </a:xfrm>
        </p:spPr>
        <p:txBody>
          <a:bodyPr>
            <a:normAutofit/>
          </a:bodyPr>
          <a:lstStyle/>
          <a:p>
            <a:r>
              <a:rPr lang="en-US" sz="2800" dirty="0">
                <a:latin typeface="+mj-lt"/>
                <a:cs typeface="Times New Roman" panose="02020603050405020304" pitchFamily="18" charset="0"/>
              </a:rPr>
              <a:t>Graduate Committee</a:t>
            </a:r>
          </a:p>
          <a:p>
            <a:r>
              <a:rPr lang="en-US" sz="2800" dirty="0">
                <a:latin typeface="+mj-lt"/>
                <a:cs typeface="Times New Roman" panose="02020603050405020304" pitchFamily="18" charset="0"/>
              </a:rPr>
              <a:t>Degree Plan</a:t>
            </a:r>
          </a:p>
          <a:p>
            <a:r>
              <a:rPr lang="en-US" sz="2800" dirty="0">
                <a:latin typeface="+mj-lt"/>
                <a:cs typeface="Times New Roman" panose="02020603050405020304" pitchFamily="18" charset="0"/>
              </a:rPr>
              <a:t>Research Proposal</a:t>
            </a:r>
          </a:p>
          <a:p>
            <a:r>
              <a:rPr lang="en-US" sz="2800" dirty="0">
                <a:latin typeface="+mj-lt"/>
                <a:cs typeface="Times New Roman" panose="02020603050405020304" pitchFamily="18" charset="0"/>
              </a:rPr>
              <a:t>Qualifying Examinations</a:t>
            </a:r>
          </a:p>
          <a:p>
            <a:r>
              <a:rPr lang="en-US" sz="2800" dirty="0">
                <a:latin typeface="+mj-lt"/>
                <a:cs typeface="Times New Roman" panose="02020603050405020304" pitchFamily="18" charset="0"/>
              </a:rPr>
              <a:t>Comprehensive Examinations or Final Defense</a:t>
            </a:r>
          </a:p>
          <a:p>
            <a:r>
              <a:rPr lang="en-US" sz="2800" dirty="0">
                <a:latin typeface="+mj-lt"/>
                <a:cs typeface="Times New Roman" panose="02020603050405020304" pitchFamily="18" charset="0"/>
              </a:rPr>
              <a:t>Graduation!</a:t>
            </a:r>
          </a:p>
        </p:txBody>
      </p:sp>
      <p:pic>
        <p:nvPicPr>
          <p:cNvPr id="4" name="Picture 3">
            <a:extLst>
              <a:ext uri="{FF2B5EF4-FFF2-40B4-BE49-F238E27FC236}">
                <a16:creationId xmlns:a16="http://schemas.microsoft.com/office/drawing/2014/main" id="{B8F4367D-2E77-4A21-8979-95D70602C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Tree>
    <p:extLst>
      <p:ext uri="{BB962C8B-B14F-4D97-AF65-F5344CB8AC3E}">
        <p14:creationId xmlns:p14="http://schemas.microsoft.com/office/powerpoint/2010/main" val="3858846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92D050"/>
                </a:solidFill>
                <a:cs typeface="Times New Roman" panose="02020603050405020304" pitchFamily="18" charset="0"/>
              </a:rPr>
              <a:t>Meeting the Milestones</a:t>
            </a:r>
          </a:p>
        </p:txBody>
      </p:sp>
      <p:sp>
        <p:nvSpPr>
          <p:cNvPr id="3" name="Content Placeholder 2"/>
          <p:cNvSpPr>
            <a:spLocks noGrp="1"/>
          </p:cNvSpPr>
          <p:nvPr>
            <p:ph idx="1"/>
          </p:nvPr>
        </p:nvSpPr>
        <p:spPr>
          <a:xfrm>
            <a:off x="685346" y="1990725"/>
            <a:ext cx="7765322" cy="3733801"/>
          </a:xfrm>
        </p:spPr>
        <p:txBody>
          <a:bodyPr>
            <a:normAutofit fontScale="47500" lnSpcReduction="20000"/>
          </a:bodyPr>
          <a:lstStyle/>
          <a:p>
            <a:pPr marL="685800" indent="-685800"/>
            <a:r>
              <a:rPr lang="en-US" sz="5500" dirty="0">
                <a:latin typeface="+mj-lt"/>
                <a:cs typeface="Times New Roman" panose="02020603050405020304" pitchFamily="18" charset="0"/>
              </a:rPr>
              <a:t>Students, work with your major professor to submit degree plans upon completing 18 graduate credit hours. </a:t>
            </a:r>
          </a:p>
          <a:p>
            <a:pPr marL="685800" indent="-685800"/>
            <a:r>
              <a:rPr lang="en-US" sz="5500" u="sng" dirty="0">
                <a:latin typeface="+mj-lt"/>
                <a:cs typeface="Times New Roman" panose="02020603050405020304" pitchFamily="18" charset="0"/>
              </a:rPr>
              <a:t>It is the student’s responsibility to meet this requirement. Failure to do so may delay progress in the degree program.</a:t>
            </a:r>
          </a:p>
          <a:p>
            <a:pPr marL="685800" indent="-685800"/>
            <a:r>
              <a:rPr lang="en-US" sz="5500" dirty="0">
                <a:latin typeface="+mj-lt"/>
                <a:cs typeface="Times New Roman" panose="02020603050405020304" pitchFamily="18" charset="0"/>
              </a:rPr>
              <a:t>Contact your major professor for milestone timing and paperwork submission.</a:t>
            </a:r>
          </a:p>
          <a:p>
            <a:pPr marL="685800" indent="-685800"/>
            <a:r>
              <a:rPr lang="en-US" sz="5500" dirty="0">
                <a:latin typeface="+mj-lt"/>
                <a:cs typeface="Times New Roman" panose="02020603050405020304" pitchFamily="18" charset="0"/>
              </a:rPr>
              <a:t>Additional questions; contact Student and Program Coordinator</a:t>
            </a:r>
            <a:endParaRPr lang="en-US" sz="5500" dirty="0">
              <a:latin typeface="+mj-lt"/>
            </a:endParaRPr>
          </a:p>
        </p:txBody>
      </p:sp>
      <p:pic>
        <p:nvPicPr>
          <p:cNvPr id="4" name="Picture 3">
            <a:extLst>
              <a:ext uri="{FF2B5EF4-FFF2-40B4-BE49-F238E27FC236}">
                <a16:creationId xmlns:a16="http://schemas.microsoft.com/office/drawing/2014/main" id="{E280C7CC-F1EE-44A1-BD2D-C7ECE7EC5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Tree>
    <p:extLst>
      <p:ext uri="{BB962C8B-B14F-4D97-AF65-F5344CB8AC3E}">
        <p14:creationId xmlns:p14="http://schemas.microsoft.com/office/powerpoint/2010/main" val="2309144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90AA8-43D9-CCC8-20C0-05235E7A6F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46D27-83C3-A39C-4C07-D540DD331370}"/>
              </a:ext>
            </a:extLst>
          </p:cNvPr>
          <p:cNvSpPr>
            <a:spLocks noGrp="1"/>
          </p:cNvSpPr>
          <p:nvPr>
            <p:ph type="title"/>
          </p:nvPr>
        </p:nvSpPr>
        <p:spPr/>
        <p:txBody>
          <a:bodyPr>
            <a:normAutofit fontScale="90000"/>
          </a:bodyPr>
          <a:lstStyle/>
          <a:p>
            <a:r>
              <a:rPr lang="en-US" dirty="0">
                <a:solidFill>
                  <a:srgbClr val="92D050"/>
                </a:solidFill>
                <a:cs typeface="Times New Roman" panose="02020603050405020304" pitchFamily="18" charset="0"/>
              </a:rPr>
              <a:t>Meeting With Your </a:t>
            </a:r>
            <a:br>
              <a:rPr lang="en-US" dirty="0">
                <a:solidFill>
                  <a:srgbClr val="92D050"/>
                </a:solidFill>
                <a:cs typeface="Times New Roman" panose="02020603050405020304" pitchFamily="18" charset="0"/>
              </a:rPr>
            </a:br>
            <a:r>
              <a:rPr lang="en-US" dirty="0">
                <a:solidFill>
                  <a:srgbClr val="92D050"/>
                </a:solidFill>
                <a:cs typeface="Times New Roman" panose="02020603050405020304" pitchFamily="18" charset="0"/>
              </a:rPr>
              <a:t>Graduate Committee</a:t>
            </a:r>
          </a:p>
        </p:txBody>
      </p:sp>
      <p:pic>
        <p:nvPicPr>
          <p:cNvPr id="4" name="Picture 3">
            <a:extLst>
              <a:ext uri="{FF2B5EF4-FFF2-40B4-BE49-F238E27FC236}">
                <a16:creationId xmlns:a16="http://schemas.microsoft.com/office/drawing/2014/main" id="{929B15AC-32F0-C60D-3906-CB18F98F1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
        <p:nvSpPr>
          <p:cNvPr id="7" name="Content Placeholder 2">
            <a:extLst>
              <a:ext uri="{FF2B5EF4-FFF2-40B4-BE49-F238E27FC236}">
                <a16:creationId xmlns:a16="http://schemas.microsoft.com/office/drawing/2014/main" id="{CD27EBCB-8951-C9DB-A7C7-F0DE66B83045}"/>
              </a:ext>
            </a:extLst>
          </p:cNvPr>
          <p:cNvSpPr>
            <a:spLocks noGrp="1"/>
          </p:cNvSpPr>
          <p:nvPr>
            <p:ph idx="1"/>
          </p:nvPr>
        </p:nvSpPr>
        <p:spPr>
          <a:xfrm>
            <a:off x="686205" y="2036763"/>
            <a:ext cx="7764463" cy="4059237"/>
          </a:xfrm>
        </p:spPr>
        <p:txBody>
          <a:bodyPr>
            <a:normAutofit/>
          </a:bodyPr>
          <a:lstStyle/>
          <a:p>
            <a:pPr>
              <a:buFont typeface="Arial" panose="020B0604020202020204" pitchFamily="34" charset="0"/>
              <a:buChar char="•"/>
            </a:pPr>
            <a:r>
              <a:rPr lang="en-US" sz="2400" dirty="0">
                <a:latin typeface="+mj-lt"/>
                <a:cs typeface="Times New Roman" panose="02020603050405020304" pitchFamily="18" charset="0"/>
              </a:rPr>
              <a:t>Provide progress updates to your committee a minimum of once per semester.</a:t>
            </a:r>
          </a:p>
          <a:p>
            <a:pPr>
              <a:buFont typeface="Arial" panose="020B0604020202020204" pitchFamily="34" charset="0"/>
              <a:buChar char="•"/>
            </a:pPr>
            <a:r>
              <a:rPr lang="en-US" sz="2400" dirty="0">
                <a:latin typeface="+mj-lt"/>
                <a:cs typeface="Times New Roman" panose="02020603050405020304" pitchFamily="18" charset="0"/>
              </a:rPr>
              <a:t>Meet with your committee members a minimum of once a year.  (Schedule well in advance.) </a:t>
            </a:r>
          </a:p>
        </p:txBody>
      </p:sp>
    </p:spTree>
    <p:extLst>
      <p:ext uri="{BB962C8B-B14F-4D97-AF65-F5344CB8AC3E}">
        <p14:creationId xmlns:p14="http://schemas.microsoft.com/office/powerpoint/2010/main" val="3758751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1E45-1B2A-4812-8C2B-2D9BAAF11F6B}"/>
              </a:ext>
            </a:extLst>
          </p:cNvPr>
          <p:cNvSpPr>
            <a:spLocks noGrp="1"/>
          </p:cNvSpPr>
          <p:nvPr>
            <p:ph type="title"/>
          </p:nvPr>
        </p:nvSpPr>
        <p:spPr/>
        <p:txBody>
          <a:bodyPr/>
          <a:lstStyle/>
          <a:p>
            <a:r>
              <a:rPr lang="en-US" dirty="0">
                <a:solidFill>
                  <a:srgbClr val="92D050"/>
                </a:solidFill>
              </a:rPr>
              <a:t>Milestone Paperwork Submission</a:t>
            </a:r>
          </a:p>
        </p:txBody>
      </p:sp>
      <p:sp>
        <p:nvSpPr>
          <p:cNvPr id="3" name="Content Placeholder 2">
            <a:extLst>
              <a:ext uri="{FF2B5EF4-FFF2-40B4-BE49-F238E27FC236}">
                <a16:creationId xmlns:a16="http://schemas.microsoft.com/office/drawing/2014/main" id="{997FA6DB-693C-4784-B964-306DD67787A5}"/>
              </a:ext>
            </a:extLst>
          </p:cNvPr>
          <p:cNvSpPr>
            <a:spLocks noGrp="1"/>
          </p:cNvSpPr>
          <p:nvPr>
            <p:ph idx="1"/>
          </p:nvPr>
        </p:nvSpPr>
        <p:spPr/>
        <p:txBody>
          <a:bodyPr>
            <a:normAutofit/>
          </a:bodyPr>
          <a:lstStyle/>
          <a:p>
            <a:r>
              <a:rPr lang="en-US" dirty="0"/>
              <a:t>Student and Major Professor must work together to finalize and submit </a:t>
            </a:r>
            <a:r>
              <a:rPr lang="en-US" b="1" dirty="0"/>
              <a:t>all </a:t>
            </a:r>
            <a:r>
              <a:rPr lang="en-US" dirty="0"/>
              <a:t>paperwork via email to </a:t>
            </a:r>
            <a:r>
              <a:rPr lang="en-US" dirty="0">
                <a:hlinkClick r:id="rId2"/>
              </a:rPr>
              <a:t>biology.grad@unt.edu</a:t>
            </a:r>
            <a:r>
              <a:rPr lang="en-US" dirty="0"/>
              <a:t>.</a:t>
            </a:r>
          </a:p>
        </p:txBody>
      </p:sp>
    </p:spTree>
    <p:extLst>
      <p:ext uri="{BB962C8B-B14F-4D97-AF65-F5344CB8AC3E}">
        <p14:creationId xmlns:p14="http://schemas.microsoft.com/office/powerpoint/2010/main" val="39186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DE26-E4A2-4241-A005-21F272B21A5A}"/>
              </a:ext>
            </a:extLst>
          </p:cNvPr>
          <p:cNvSpPr>
            <a:spLocks noGrp="1"/>
          </p:cNvSpPr>
          <p:nvPr>
            <p:ph type="title"/>
          </p:nvPr>
        </p:nvSpPr>
        <p:spPr>
          <a:xfrm>
            <a:off x="1655652" y="559167"/>
            <a:ext cx="6202313" cy="1541633"/>
          </a:xfrm>
        </p:spPr>
        <p:txBody>
          <a:bodyPr>
            <a:normAutofit fontScale="90000"/>
          </a:bodyPr>
          <a:lstStyle/>
          <a:p>
            <a:r>
              <a:rPr lang="en-US" sz="4400" dirty="0"/>
              <a:t>Jyoti Shah, Ph.D.</a:t>
            </a:r>
            <a:br>
              <a:rPr lang="en-US" sz="4400" dirty="0"/>
            </a:br>
            <a:r>
              <a:rPr lang="en-US" sz="2800" dirty="0"/>
              <a:t>Chair of Biological Sciences &amp; </a:t>
            </a:r>
            <a:br>
              <a:rPr lang="en-US" sz="2800" dirty="0"/>
            </a:br>
            <a:r>
              <a:rPr lang="en-US" sz="2800" dirty="0"/>
              <a:t>University Distinguished Research Professor</a:t>
            </a:r>
          </a:p>
        </p:txBody>
      </p:sp>
      <p:pic>
        <p:nvPicPr>
          <p:cNvPr id="4" name="Picture 3">
            <a:extLst>
              <a:ext uri="{FF2B5EF4-FFF2-40B4-BE49-F238E27FC236}">
                <a16:creationId xmlns:a16="http://schemas.microsoft.com/office/drawing/2014/main" id="{DD873D2A-594C-4512-9D1C-9F9BF6448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pic>
        <p:nvPicPr>
          <p:cNvPr id="12" name="Picture 11">
            <a:extLst>
              <a:ext uri="{FF2B5EF4-FFF2-40B4-BE49-F238E27FC236}">
                <a16:creationId xmlns:a16="http://schemas.microsoft.com/office/drawing/2014/main" id="{A1AB0255-762D-4063-9A07-347DD98C4D48}"/>
              </a:ext>
            </a:extLst>
          </p:cNvPr>
          <p:cNvPicPr>
            <a:picLocks noChangeAspect="1"/>
          </p:cNvPicPr>
          <p:nvPr/>
        </p:nvPicPr>
        <p:blipFill>
          <a:blip r:embed="rId3"/>
          <a:stretch>
            <a:fillRect/>
          </a:stretch>
        </p:blipFill>
        <p:spPr>
          <a:xfrm>
            <a:off x="177366" y="3878850"/>
            <a:ext cx="1164121" cy="1683594"/>
          </a:xfrm>
          <a:prstGeom prst="rect">
            <a:avLst/>
          </a:prstGeom>
        </p:spPr>
      </p:pic>
      <p:pic>
        <p:nvPicPr>
          <p:cNvPr id="5" name="Picture 4" descr="A person wearing glasses smiling&#10;&#10;AI-generated content may be incorrect.">
            <a:extLst>
              <a:ext uri="{FF2B5EF4-FFF2-40B4-BE49-F238E27FC236}">
                <a16:creationId xmlns:a16="http://schemas.microsoft.com/office/drawing/2014/main" id="{D6395B0D-BCBF-BFA4-0CBA-2639D09CD5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1217" y="3973072"/>
            <a:ext cx="939902" cy="1674918"/>
          </a:xfrm>
          <a:prstGeom prst="rect">
            <a:avLst/>
          </a:prstGeom>
        </p:spPr>
      </p:pic>
      <p:sp>
        <p:nvSpPr>
          <p:cNvPr id="6" name="TextBox 5">
            <a:extLst>
              <a:ext uri="{FF2B5EF4-FFF2-40B4-BE49-F238E27FC236}">
                <a16:creationId xmlns:a16="http://schemas.microsoft.com/office/drawing/2014/main" id="{5DA206D6-C0F4-C6DD-24AB-4DFED70CC927}"/>
              </a:ext>
            </a:extLst>
          </p:cNvPr>
          <p:cNvSpPr txBox="1"/>
          <p:nvPr/>
        </p:nvSpPr>
        <p:spPr>
          <a:xfrm>
            <a:off x="1703277" y="5636856"/>
            <a:ext cx="2511031" cy="800219"/>
          </a:xfrm>
          <a:prstGeom prst="rect">
            <a:avLst/>
          </a:prstGeom>
          <a:noFill/>
        </p:spPr>
        <p:txBody>
          <a:bodyPr wrap="square" rtlCol="0">
            <a:spAutoFit/>
          </a:bodyPr>
          <a:lstStyle/>
          <a:p>
            <a:pPr algn="ctr"/>
            <a:r>
              <a:rPr lang="en-US" dirty="0">
                <a:solidFill>
                  <a:srgbClr val="00B050"/>
                </a:solidFill>
              </a:rPr>
              <a:t>Kayla Shepherd</a:t>
            </a:r>
          </a:p>
          <a:p>
            <a:pPr algn="ctr"/>
            <a:r>
              <a:rPr lang="en-US" sz="1400" dirty="0"/>
              <a:t>Student &amp; Program Specialist</a:t>
            </a:r>
          </a:p>
          <a:p>
            <a:pPr algn="ctr"/>
            <a:r>
              <a:rPr lang="en-US" sz="1400" dirty="0"/>
              <a:t>LSA - 128</a:t>
            </a:r>
          </a:p>
        </p:txBody>
      </p:sp>
      <p:sp>
        <p:nvSpPr>
          <p:cNvPr id="7" name="TextBox 6">
            <a:extLst>
              <a:ext uri="{FF2B5EF4-FFF2-40B4-BE49-F238E27FC236}">
                <a16:creationId xmlns:a16="http://schemas.microsoft.com/office/drawing/2014/main" id="{3AA09A6B-52D8-4D52-69FC-8427600FA704}"/>
              </a:ext>
            </a:extLst>
          </p:cNvPr>
          <p:cNvSpPr txBox="1"/>
          <p:nvPr/>
        </p:nvSpPr>
        <p:spPr>
          <a:xfrm>
            <a:off x="0" y="5691449"/>
            <a:ext cx="1810885" cy="800219"/>
          </a:xfrm>
          <a:prstGeom prst="rect">
            <a:avLst/>
          </a:prstGeom>
          <a:noFill/>
        </p:spPr>
        <p:txBody>
          <a:bodyPr wrap="square" rtlCol="0">
            <a:spAutoFit/>
          </a:bodyPr>
          <a:lstStyle/>
          <a:p>
            <a:pPr algn="ctr"/>
            <a:r>
              <a:rPr lang="en-US" dirty="0">
                <a:solidFill>
                  <a:srgbClr val="00B050"/>
                </a:solidFill>
              </a:rPr>
              <a:t>Shirl Richardson</a:t>
            </a:r>
          </a:p>
          <a:p>
            <a:pPr algn="ctr"/>
            <a:r>
              <a:rPr lang="en-US" sz="1400" dirty="0"/>
              <a:t>Sr. Admin Specialist</a:t>
            </a:r>
          </a:p>
          <a:p>
            <a:pPr algn="ctr"/>
            <a:r>
              <a:rPr lang="en-US" sz="1400" dirty="0"/>
              <a:t>LSA -210</a:t>
            </a:r>
          </a:p>
        </p:txBody>
      </p:sp>
      <p:pic>
        <p:nvPicPr>
          <p:cNvPr id="8" name="Picture 7">
            <a:extLst>
              <a:ext uri="{FF2B5EF4-FFF2-40B4-BE49-F238E27FC236}">
                <a16:creationId xmlns:a16="http://schemas.microsoft.com/office/drawing/2014/main" id="{658BDFCB-F775-1EE4-01F9-A7AA3D4E5E64}"/>
              </a:ext>
            </a:extLst>
          </p:cNvPr>
          <p:cNvPicPr>
            <a:picLocks noChangeAspect="1"/>
          </p:cNvPicPr>
          <p:nvPr/>
        </p:nvPicPr>
        <p:blipFill>
          <a:blip r:embed="rId5"/>
          <a:stretch>
            <a:fillRect/>
          </a:stretch>
        </p:blipFill>
        <p:spPr>
          <a:xfrm>
            <a:off x="4127419" y="3878850"/>
            <a:ext cx="1468647" cy="1674918"/>
          </a:xfrm>
          <a:prstGeom prst="rect">
            <a:avLst/>
          </a:prstGeom>
        </p:spPr>
      </p:pic>
      <p:sp>
        <p:nvSpPr>
          <p:cNvPr id="9" name="Text Placeholder 8">
            <a:extLst>
              <a:ext uri="{FF2B5EF4-FFF2-40B4-BE49-F238E27FC236}">
                <a16:creationId xmlns:a16="http://schemas.microsoft.com/office/drawing/2014/main" id="{7F28BF1F-95F6-A36E-74C1-2B7D72B440EB}"/>
              </a:ext>
            </a:extLst>
          </p:cNvPr>
          <p:cNvSpPr txBox="1">
            <a:spLocks noGrp="1"/>
          </p:cNvSpPr>
          <p:nvPr>
            <p:ph type="body" idx="1"/>
          </p:nvPr>
        </p:nvSpPr>
        <p:spPr>
          <a:xfrm>
            <a:off x="4104227" y="5627175"/>
            <a:ext cx="1728768" cy="800219"/>
          </a:xfrm>
          <a:prstGeom prst="rect">
            <a:avLst/>
          </a:prstGeom>
          <a:noFill/>
        </p:spPr>
        <p:txBody>
          <a:bodyPr wrap="square" rtlCol="0">
            <a:spAutoFit/>
          </a:bodyPr>
          <a:lstStyle/>
          <a:p>
            <a:pPr>
              <a:spcBef>
                <a:spcPts val="0"/>
              </a:spcBef>
              <a:spcAft>
                <a:spcPts val="0"/>
              </a:spcAft>
            </a:pPr>
            <a:r>
              <a:rPr lang="en-US" sz="1800" dirty="0">
                <a:solidFill>
                  <a:srgbClr val="00B050"/>
                </a:solidFill>
                <a:effectLst/>
              </a:rPr>
              <a:t>Carol Gagnon</a:t>
            </a:r>
          </a:p>
          <a:p>
            <a:pPr>
              <a:spcBef>
                <a:spcPts val="0"/>
              </a:spcBef>
              <a:spcAft>
                <a:spcPts val="0"/>
              </a:spcAft>
            </a:pPr>
            <a:r>
              <a:rPr lang="en-US" sz="1400" dirty="0">
                <a:effectLst/>
              </a:rPr>
              <a:t>Budget Officer</a:t>
            </a:r>
          </a:p>
          <a:p>
            <a:pPr>
              <a:spcBef>
                <a:spcPts val="0"/>
              </a:spcBef>
              <a:spcAft>
                <a:spcPts val="0"/>
              </a:spcAft>
            </a:pPr>
            <a:r>
              <a:rPr lang="en-US" sz="1400" dirty="0">
                <a:effectLst/>
              </a:rPr>
              <a:t>LSB - 125</a:t>
            </a:r>
          </a:p>
        </p:txBody>
      </p:sp>
      <p:sp>
        <p:nvSpPr>
          <p:cNvPr id="11" name="TextBox 10">
            <a:extLst>
              <a:ext uri="{FF2B5EF4-FFF2-40B4-BE49-F238E27FC236}">
                <a16:creationId xmlns:a16="http://schemas.microsoft.com/office/drawing/2014/main" id="{A27F2853-DA3B-5152-D371-AFBB2250B290}"/>
              </a:ext>
            </a:extLst>
          </p:cNvPr>
          <p:cNvSpPr txBox="1"/>
          <p:nvPr/>
        </p:nvSpPr>
        <p:spPr>
          <a:xfrm>
            <a:off x="5957906" y="5505739"/>
            <a:ext cx="1562100" cy="1077218"/>
          </a:xfrm>
          <a:prstGeom prst="rect">
            <a:avLst/>
          </a:prstGeom>
          <a:noFill/>
        </p:spPr>
        <p:txBody>
          <a:bodyPr wrap="square" rtlCol="0">
            <a:spAutoFit/>
          </a:bodyPr>
          <a:lstStyle/>
          <a:p>
            <a:pPr algn="ctr"/>
            <a:r>
              <a:rPr lang="en-US" dirty="0">
                <a:solidFill>
                  <a:srgbClr val="00B050"/>
                </a:solidFill>
              </a:rPr>
              <a:t>Novita Rahman</a:t>
            </a:r>
          </a:p>
          <a:p>
            <a:pPr algn="ctr"/>
            <a:r>
              <a:rPr lang="en-US" sz="1400" dirty="0"/>
              <a:t>Research Analyst</a:t>
            </a:r>
          </a:p>
          <a:p>
            <a:pPr algn="ctr"/>
            <a:r>
              <a:rPr lang="en-US" sz="1400" dirty="0"/>
              <a:t>LSB - 113</a:t>
            </a:r>
          </a:p>
        </p:txBody>
      </p:sp>
      <p:pic>
        <p:nvPicPr>
          <p:cNvPr id="13" name="Picture 12">
            <a:extLst>
              <a:ext uri="{FF2B5EF4-FFF2-40B4-BE49-F238E27FC236}">
                <a16:creationId xmlns:a16="http://schemas.microsoft.com/office/drawing/2014/main" id="{4370DBEA-1CF5-4E03-B285-F88687AE412B}"/>
              </a:ext>
            </a:extLst>
          </p:cNvPr>
          <p:cNvPicPr>
            <a:picLocks noChangeAspect="1"/>
          </p:cNvPicPr>
          <p:nvPr/>
        </p:nvPicPr>
        <p:blipFill rotWithShape="1">
          <a:blip r:embed="rId6"/>
          <a:srcRect b="15849"/>
          <a:stretch/>
        </p:blipFill>
        <p:spPr>
          <a:xfrm>
            <a:off x="5856872" y="4161622"/>
            <a:ext cx="1574216" cy="1209863"/>
          </a:xfrm>
          <a:prstGeom prst="rect">
            <a:avLst/>
          </a:prstGeom>
        </p:spPr>
      </p:pic>
      <p:pic>
        <p:nvPicPr>
          <p:cNvPr id="14" name="Picture 13">
            <a:extLst>
              <a:ext uri="{FF2B5EF4-FFF2-40B4-BE49-F238E27FC236}">
                <a16:creationId xmlns:a16="http://schemas.microsoft.com/office/drawing/2014/main" id="{F6DF96EE-5FDC-4871-9209-2CD99E81390D}"/>
              </a:ext>
            </a:extLst>
          </p:cNvPr>
          <p:cNvPicPr>
            <a:picLocks noChangeAspect="1"/>
          </p:cNvPicPr>
          <p:nvPr/>
        </p:nvPicPr>
        <p:blipFill rotWithShape="1">
          <a:blip r:embed="rId7"/>
          <a:srcRect b="32442"/>
          <a:stretch/>
        </p:blipFill>
        <p:spPr>
          <a:xfrm>
            <a:off x="7807076" y="4161622"/>
            <a:ext cx="1237782" cy="1118047"/>
          </a:xfrm>
          <a:prstGeom prst="rect">
            <a:avLst/>
          </a:prstGeom>
        </p:spPr>
      </p:pic>
      <p:sp>
        <p:nvSpPr>
          <p:cNvPr id="15" name="TextBox 14">
            <a:extLst>
              <a:ext uri="{FF2B5EF4-FFF2-40B4-BE49-F238E27FC236}">
                <a16:creationId xmlns:a16="http://schemas.microsoft.com/office/drawing/2014/main" id="{1322A2A2-AE3B-B067-B9C5-6CEA95546FD9}"/>
              </a:ext>
            </a:extLst>
          </p:cNvPr>
          <p:cNvSpPr txBox="1"/>
          <p:nvPr/>
        </p:nvSpPr>
        <p:spPr>
          <a:xfrm>
            <a:off x="7644917" y="5505739"/>
            <a:ext cx="1499083" cy="1077218"/>
          </a:xfrm>
          <a:prstGeom prst="rect">
            <a:avLst/>
          </a:prstGeom>
          <a:noFill/>
        </p:spPr>
        <p:txBody>
          <a:bodyPr wrap="square" rtlCol="0">
            <a:spAutoFit/>
          </a:bodyPr>
          <a:lstStyle/>
          <a:p>
            <a:pPr algn="ctr"/>
            <a:r>
              <a:rPr lang="en-US" dirty="0">
                <a:solidFill>
                  <a:srgbClr val="00B050"/>
                </a:solidFill>
              </a:rPr>
              <a:t>Sarah</a:t>
            </a:r>
          </a:p>
          <a:p>
            <a:pPr algn="ctr"/>
            <a:r>
              <a:rPr lang="en-US" dirty="0">
                <a:solidFill>
                  <a:srgbClr val="00B050"/>
                </a:solidFill>
              </a:rPr>
              <a:t>Houdek</a:t>
            </a:r>
          </a:p>
          <a:p>
            <a:pPr algn="ctr"/>
            <a:r>
              <a:rPr lang="en-US" sz="1400" dirty="0"/>
              <a:t>Admin Specialist</a:t>
            </a:r>
          </a:p>
          <a:p>
            <a:pPr algn="ctr"/>
            <a:r>
              <a:rPr lang="en-US" sz="1400" dirty="0"/>
              <a:t>LSA – 205</a:t>
            </a:r>
          </a:p>
        </p:txBody>
      </p:sp>
      <p:sp>
        <p:nvSpPr>
          <p:cNvPr id="16" name="TextBox 15">
            <a:extLst>
              <a:ext uri="{FF2B5EF4-FFF2-40B4-BE49-F238E27FC236}">
                <a16:creationId xmlns:a16="http://schemas.microsoft.com/office/drawing/2014/main" id="{B7CD2BCD-FDF0-49E3-D777-FB3A8CE0491A}"/>
              </a:ext>
            </a:extLst>
          </p:cNvPr>
          <p:cNvSpPr txBox="1"/>
          <p:nvPr/>
        </p:nvSpPr>
        <p:spPr>
          <a:xfrm>
            <a:off x="1760587" y="2392522"/>
            <a:ext cx="6202313" cy="923330"/>
          </a:xfrm>
          <a:prstGeom prst="rect">
            <a:avLst/>
          </a:prstGeom>
          <a:noFill/>
        </p:spPr>
        <p:txBody>
          <a:bodyPr wrap="square" rtlCol="0">
            <a:spAutoFit/>
          </a:bodyPr>
          <a:lstStyle/>
          <a:p>
            <a:r>
              <a:rPr lang="en-US" dirty="0"/>
              <a:t>Find the personnel listed below on the biology.unt.edu website and identify their roles. Who are other staff members you might need to contact who are not shown and named below?</a:t>
            </a:r>
          </a:p>
        </p:txBody>
      </p:sp>
      <p:pic>
        <p:nvPicPr>
          <p:cNvPr id="1026" name="Picture 2" descr="Jyoti Shah | University of North Texas">
            <a:extLst>
              <a:ext uri="{FF2B5EF4-FFF2-40B4-BE49-F238E27FC236}">
                <a16:creationId xmlns:a16="http://schemas.microsoft.com/office/drawing/2014/main" id="{B5784BF0-6275-A57A-8010-4CF5634EB52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62900" y="568417"/>
            <a:ext cx="1181100" cy="157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521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742" y="590550"/>
            <a:ext cx="6686708" cy="888454"/>
          </a:xfrm>
        </p:spPr>
        <p:txBody>
          <a:bodyPr>
            <a:noAutofit/>
          </a:bodyPr>
          <a:lstStyle/>
          <a:p>
            <a:r>
              <a:rPr lang="en-US" dirty="0">
                <a:solidFill>
                  <a:srgbClr val="92D050"/>
                </a:solidFill>
                <a:latin typeface="Calisto MT" panose="02040603050505030304" pitchFamily="18" charset="0"/>
                <a:cs typeface="Times New Roman" panose="02020603050405020304" pitchFamily="18" charset="0"/>
              </a:rPr>
              <a:t>Where to go with Questions:</a:t>
            </a:r>
          </a:p>
        </p:txBody>
      </p:sp>
      <p:sp>
        <p:nvSpPr>
          <p:cNvPr id="3" name="Content Placeholder 2"/>
          <p:cNvSpPr>
            <a:spLocks noGrp="1"/>
          </p:cNvSpPr>
          <p:nvPr>
            <p:ph idx="1"/>
          </p:nvPr>
        </p:nvSpPr>
        <p:spPr>
          <a:xfrm>
            <a:off x="265160" y="1981200"/>
            <a:ext cx="7832498" cy="4473608"/>
          </a:xfrm>
        </p:spPr>
        <p:txBody>
          <a:bodyPr>
            <a:noAutofit/>
          </a:bodyPr>
          <a:lstStyle/>
          <a:p>
            <a:pPr marL="36900" indent="0">
              <a:buNone/>
            </a:pPr>
            <a:r>
              <a:rPr lang="en-US" sz="2200" dirty="0">
                <a:latin typeface="+mj-lt"/>
                <a:cs typeface="Times New Roman" panose="02020603050405020304" pitchFamily="18" charset="0"/>
              </a:rPr>
              <a:t>1. Your major professor!</a:t>
            </a:r>
          </a:p>
          <a:p>
            <a:pPr marL="36900" indent="0">
              <a:buNone/>
            </a:pPr>
            <a:r>
              <a:rPr lang="en-US" sz="2200" dirty="0">
                <a:latin typeface="+mj-lt"/>
                <a:cs typeface="Times New Roman" panose="02020603050405020304" pitchFamily="18" charset="0"/>
              </a:rPr>
              <a:t>2. Graduate Committee</a:t>
            </a:r>
          </a:p>
          <a:p>
            <a:pPr marL="36900" indent="0">
              <a:buNone/>
            </a:pPr>
            <a:r>
              <a:rPr lang="en-US" sz="2200" dirty="0">
                <a:latin typeface="+mj-lt"/>
                <a:cs typeface="Times New Roman" panose="02020603050405020304" pitchFamily="18" charset="0"/>
              </a:rPr>
              <a:t>3. The Graduate Advisor- </a:t>
            </a:r>
            <a:r>
              <a:rPr lang="en-US" sz="2200" dirty="0">
                <a:solidFill>
                  <a:srgbClr val="92D050"/>
                </a:solidFill>
                <a:latin typeface="+mj-lt"/>
                <a:cs typeface="Times New Roman" panose="02020603050405020304" pitchFamily="18" charset="0"/>
              </a:rPr>
              <a:t>Dr. Mark Burleson</a:t>
            </a:r>
          </a:p>
          <a:p>
            <a:pPr marL="36900" indent="0">
              <a:buNone/>
            </a:pPr>
            <a:r>
              <a:rPr lang="en-US" sz="2200" dirty="0">
                <a:latin typeface="+mj-lt"/>
                <a:cs typeface="Times New Roman" panose="02020603050405020304" pitchFamily="18" charset="0"/>
              </a:rPr>
              <a:t>4. Program specific questions, go to the program coordinator (see next page)</a:t>
            </a:r>
          </a:p>
          <a:p>
            <a:pPr marL="36900" indent="0">
              <a:buNone/>
            </a:pPr>
            <a:r>
              <a:rPr lang="en-US" sz="2200" dirty="0">
                <a:latin typeface="+mj-lt"/>
                <a:cs typeface="Times New Roman" panose="02020603050405020304" pitchFamily="18" charset="0"/>
              </a:rPr>
              <a:t>5. The staff contact for your program:</a:t>
            </a:r>
          </a:p>
          <a:p>
            <a:pPr marL="450000" lvl="1" indent="0">
              <a:buNone/>
            </a:pPr>
            <a:r>
              <a:rPr lang="en-US" sz="2200" dirty="0">
                <a:cs typeface="Times New Roman" panose="02020603050405020304" pitchFamily="18" charset="0"/>
              </a:rPr>
              <a:t>ENSC (Environmental Science), BIOL or BIMO = </a:t>
            </a:r>
            <a:r>
              <a:rPr lang="en-US" sz="2200" dirty="0">
                <a:solidFill>
                  <a:srgbClr val="92D050"/>
                </a:solidFill>
                <a:cs typeface="Times New Roman" panose="02020603050405020304" pitchFamily="18" charset="0"/>
              </a:rPr>
              <a:t>Kayla  Shepherd</a:t>
            </a:r>
            <a:r>
              <a:rPr lang="en-US" sz="2200" dirty="0">
                <a:cs typeface="Times New Roman" panose="02020603050405020304" pitchFamily="18" charset="0"/>
              </a:rPr>
              <a:t>, Student &amp; Program Coordinator</a:t>
            </a:r>
          </a:p>
          <a:p>
            <a:pPr indent="-342900">
              <a:buNone/>
            </a:pPr>
            <a:r>
              <a:rPr lang="en-US" sz="2200" dirty="0">
                <a:latin typeface="+mj-lt"/>
                <a:cs typeface="Times New Roman" panose="02020603050405020304" pitchFamily="18" charset="0"/>
              </a:rPr>
              <a:t>6.	Student-Mentor relationship issues: Graduate Student Faculty Liaison Group (</a:t>
            </a:r>
            <a:r>
              <a:rPr lang="en-US" sz="2200" dirty="0" err="1">
                <a:latin typeface="+mj-lt"/>
                <a:cs typeface="Times New Roman" panose="02020603050405020304" pitchFamily="18" charset="0"/>
              </a:rPr>
              <a:t>GaSFLiG</a:t>
            </a:r>
            <a:r>
              <a:rPr lang="en-US" sz="2200" dirty="0">
                <a:latin typeface="+mj-lt"/>
                <a:cs typeface="Times New Roman" panose="02020603050405020304" pitchFamily="18" charset="0"/>
              </a:rPr>
              <a:t>)</a:t>
            </a:r>
          </a:p>
          <a:p>
            <a:pPr marL="450000" lvl="1" indent="0">
              <a:buNone/>
            </a:pPr>
            <a:endParaRPr lang="en-US" sz="2400" dirty="0">
              <a:latin typeface="Calisto MT" panose="02040603050505030304" pitchFamily="18" charset="0"/>
              <a:cs typeface="Times New Roman" panose="02020603050405020304" pitchFamily="18" charset="0"/>
            </a:endParaRPr>
          </a:p>
          <a:p>
            <a:pPr marL="877824" lvl="2" indent="0">
              <a:buNone/>
            </a:pPr>
            <a:endParaRPr lang="en-US" sz="1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9ECAB0B-1866-43CE-86A5-240BC611B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pic>
        <p:nvPicPr>
          <p:cNvPr id="4" name="Content Placeholder 6">
            <a:extLst>
              <a:ext uri="{FF2B5EF4-FFF2-40B4-BE49-F238E27FC236}">
                <a16:creationId xmlns:a16="http://schemas.microsoft.com/office/drawing/2014/main" id="{C85D6B29-C64E-0D86-DADE-5BF9FACF1584}"/>
              </a:ext>
            </a:extLst>
          </p:cNvPr>
          <p:cNvPicPr>
            <a:picLocks noChangeAspect="1"/>
          </p:cNvPicPr>
          <p:nvPr/>
        </p:nvPicPr>
        <p:blipFill>
          <a:blip r:embed="rId3"/>
          <a:srcRect l="5090" t="7961" r="-5090"/>
          <a:stretch>
            <a:fillRect/>
          </a:stretch>
        </p:blipFill>
        <p:spPr>
          <a:xfrm>
            <a:off x="5905422" y="2114550"/>
            <a:ext cx="957392" cy="1314450"/>
          </a:xfrm>
          <a:prstGeom prst="rect">
            <a:avLst/>
          </a:prstGeom>
          <a:effectLst>
            <a:outerShdw blurRad="25400" dir="17880000">
              <a:srgbClr val="000000">
                <a:alpha val="46000"/>
              </a:srgbClr>
            </a:outerShdw>
          </a:effectLst>
        </p:spPr>
      </p:pic>
      <p:pic>
        <p:nvPicPr>
          <p:cNvPr id="6" name="Picture 5" descr="A person wearing glasses smiling&#10;&#10;AI-generated content may be incorrect.">
            <a:extLst>
              <a:ext uri="{FF2B5EF4-FFF2-40B4-BE49-F238E27FC236}">
                <a16:creationId xmlns:a16="http://schemas.microsoft.com/office/drawing/2014/main" id="{004B4DB8-4177-EE71-D724-146E31B648E0}"/>
              </a:ext>
            </a:extLst>
          </p:cNvPr>
          <p:cNvPicPr>
            <a:picLocks noChangeAspect="1"/>
          </p:cNvPicPr>
          <p:nvPr/>
        </p:nvPicPr>
        <p:blipFill>
          <a:blip r:embed="rId4" cstate="print">
            <a:extLst>
              <a:ext uri="{28A0092B-C50C-407E-A947-70E740481C1C}">
                <a14:useLocalDpi xmlns:a14="http://schemas.microsoft.com/office/drawing/2010/main" val="0"/>
              </a:ext>
            </a:extLst>
          </a:blip>
          <a:srcRect t="8462"/>
          <a:stretch>
            <a:fillRect/>
          </a:stretch>
        </p:blipFill>
        <p:spPr>
          <a:xfrm>
            <a:off x="7757706" y="3793717"/>
            <a:ext cx="1055867" cy="1722354"/>
          </a:xfrm>
          <a:prstGeom prst="rect">
            <a:avLst/>
          </a:prstGeom>
        </p:spPr>
      </p:pic>
    </p:spTree>
    <p:extLst>
      <p:ext uri="{BB962C8B-B14F-4D97-AF65-F5344CB8AC3E}">
        <p14:creationId xmlns:p14="http://schemas.microsoft.com/office/powerpoint/2010/main" val="1838836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descr="Image result for stairw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498" y="709899"/>
            <a:ext cx="7763774" cy="5822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1732" y="3429000"/>
            <a:ext cx="8721305" cy="584775"/>
          </a:xfrm>
          <a:prstGeom prst="rect">
            <a:avLst/>
          </a:prstGeom>
          <a:solidFill>
            <a:schemeClr val="tx1"/>
          </a:solid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The Step-by-Step Walk to a Thesis/Dissertation</a:t>
            </a:r>
          </a:p>
        </p:txBody>
      </p:sp>
      <p:pic>
        <p:nvPicPr>
          <p:cNvPr id="6" name="Picture 2" descr="Image result for thesis/dissertati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569"/>
          <a:stretch/>
        </p:blipFill>
        <p:spPr bwMode="auto">
          <a:xfrm>
            <a:off x="3666323" y="1132593"/>
            <a:ext cx="1742437" cy="128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048626"/>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0" y="0"/>
            <a:ext cx="9144000" cy="1024467"/>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p:spPr>
        <p:txBody>
          <a:bodyPr wrap="square" rtlCol="0">
            <a:spAutoFit/>
          </a:bodyPr>
          <a:lstStyle/>
          <a:p>
            <a:endParaRPr lang="en-US"/>
          </a:p>
        </p:txBody>
      </p:sp>
      <p:sp>
        <p:nvSpPr>
          <p:cNvPr id="7" name="TextBox 6"/>
          <p:cNvSpPr txBox="1"/>
          <p:nvPr/>
        </p:nvSpPr>
        <p:spPr>
          <a:xfrm>
            <a:off x="1829615" y="219845"/>
            <a:ext cx="5712398" cy="584775"/>
          </a:xfrm>
          <a:prstGeom prst="rect">
            <a:avLst/>
          </a:prstGeom>
          <a:noFill/>
        </p:spPr>
        <p:txBody>
          <a:bodyPr wrap="none" rtlCol="0">
            <a:spAutoFit/>
          </a:bodyPr>
          <a:lstStyle/>
          <a:p>
            <a:r>
              <a:rPr lang="en-US" sz="3200">
                <a:solidFill>
                  <a:schemeClr val="bg1"/>
                </a:solidFill>
                <a:latin typeface="Arial" panose="020B0604020202020204" pitchFamily="34" charset="0"/>
                <a:cs typeface="Arial" panose="020B0604020202020204" pitchFamily="34" charset="0"/>
              </a:rPr>
              <a:t>What is a Thesis/Dissertation?</a:t>
            </a:r>
          </a:p>
        </p:txBody>
      </p:sp>
      <p:sp>
        <p:nvSpPr>
          <p:cNvPr id="8" name="TextBox 7"/>
          <p:cNvSpPr txBox="1"/>
          <p:nvPr/>
        </p:nvSpPr>
        <p:spPr>
          <a:xfrm>
            <a:off x="1169777" y="3868911"/>
            <a:ext cx="7280695" cy="1569660"/>
          </a:xfrm>
          <a:prstGeom prst="rect">
            <a:avLst/>
          </a:prstGeom>
          <a:noFill/>
        </p:spPr>
        <p:txBody>
          <a:bodyPr wrap="square" rtlCol="0">
            <a:spAutoFit/>
          </a:bodyPr>
          <a:lstStyle/>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Final product of your research work.</a:t>
            </a: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A product that you will want to cherish and be proud of for the rest of your life.</a:t>
            </a:r>
          </a:p>
        </p:txBody>
      </p:sp>
      <p:pic>
        <p:nvPicPr>
          <p:cNvPr id="3074" name="Picture 2" descr="Image result for thesis/disser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44312"/>
            <a:ext cx="4810125"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136864"/>
            <a:ext cx="4572000" cy="200055"/>
          </a:xfrm>
          <a:prstGeom prst="rect">
            <a:avLst/>
          </a:prstGeom>
        </p:spPr>
        <p:txBody>
          <a:bodyPr>
            <a:spAutoFit/>
          </a:bodyPr>
          <a:lstStyle/>
          <a:p>
            <a:r>
              <a:rPr lang="en-US" sz="700"/>
              <a:t>http://fbs.admin.utah.edu/research-corner/files/2016/05/thesis-dissertation.jpg</a:t>
            </a:r>
          </a:p>
        </p:txBody>
      </p:sp>
    </p:spTree>
    <p:extLst>
      <p:ext uri="{BB962C8B-B14F-4D97-AF65-F5344CB8AC3E}">
        <p14:creationId xmlns:p14="http://schemas.microsoft.com/office/powerpoint/2010/main" val="18038622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0" y="0"/>
            <a:ext cx="9144000" cy="1024467"/>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p:spPr>
        <p:txBody>
          <a:bodyPr wrap="square" rtlCol="0">
            <a:spAutoFit/>
          </a:bodyPr>
          <a:lstStyle/>
          <a:p>
            <a:endParaRPr lang="en-US"/>
          </a:p>
        </p:txBody>
      </p:sp>
      <p:sp>
        <p:nvSpPr>
          <p:cNvPr id="7" name="TextBox 6"/>
          <p:cNvSpPr txBox="1"/>
          <p:nvPr/>
        </p:nvSpPr>
        <p:spPr>
          <a:xfrm>
            <a:off x="1883604" y="219845"/>
            <a:ext cx="5492209" cy="584775"/>
          </a:xfrm>
          <a:prstGeom prst="rect">
            <a:avLst/>
          </a:prstGeom>
          <a:noFill/>
        </p:spPr>
        <p:txBody>
          <a:bodyPr wrap="none" rtlCol="0">
            <a:spAutoFit/>
          </a:bodyPr>
          <a:lstStyle/>
          <a:p>
            <a:r>
              <a:rPr lang="en-US" sz="3200">
                <a:solidFill>
                  <a:schemeClr val="bg1"/>
                </a:solidFill>
                <a:latin typeface="Arial" panose="020B0604020202020204" pitchFamily="34" charset="0"/>
                <a:cs typeface="Arial" panose="020B0604020202020204" pitchFamily="34" charset="0"/>
              </a:rPr>
              <a:t>How do I Make this Product?</a:t>
            </a:r>
          </a:p>
        </p:txBody>
      </p:sp>
      <p:sp>
        <p:nvSpPr>
          <p:cNvPr id="5" name="TextBox 4"/>
          <p:cNvSpPr txBox="1"/>
          <p:nvPr/>
        </p:nvSpPr>
        <p:spPr>
          <a:xfrm>
            <a:off x="818148" y="1285880"/>
            <a:ext cx="7507705" cy="5478423"/>
          </a:xfrm>
          <a:prstGeom prst="rect">
            <a:avLst/>
          </a:prstGeom>
          <a:noFill/>
        </p:spPr>
        <p:txBody>
          <a:bodyPr wrap="square" rtlCol="0">
            <a:spAutoFit/>
          </a:bodyPr>
          <a:lstStyle/>
          <a:p>
            <a:pPr marL="514350" indent="-514350">
              <a:buFont typeface="Arial" panose="020B0604020202020204" pitchFamily="34" charset="0"/>
              <a:buChar char="•"/>
            </a:pPr>
            <a:r>
              <a:rPr lang="en-US" sz="7000">
                <a:solidFill>
                  <a:srgbClr val="00B050"/>
                </a:solidFill>
                <a:latin typeface="Arial" panose="020B0604020202020204" pitchFamily="34" charset="0"/>
                <a:cs typeface="Arial" panose="020B0604020202020204" pitchFamily="34" charset="0"/>
              </a:rPr>
              <a:t>S</a:t>
            </a:r>
            <a:endParaRPr lang="en-US" sz="320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7000">
                <a:solidFill>
                  <a:srgbClr val="00B050"/>
                </a:solidFill>
                <a:latin typeface="Arial" panose="020B0604020202020204" pitchFamily="34" charset="0"/>
                <a:cs typeface="Arial" panose="020B0604020202020204" pitchFamily="34" charset="0"/>
              </a:rPr>
              <a:t>M</a:t>
            </a:r>
            <a:endParaRPr lang="en-US" sz="320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7000">
                <a:solidFill>
                  <a:srgbClr val="00B050"/>
                </a:solidFill>
                <a:latin typeface="Arial" panose="020B0604020202020204" pitchFamily="34" charset="0"/>
                <a:cs typeface="Arial" panose="020B0604020202020204" pitchFamily="34" charset="0"/>
              </a:rPr>
              <a:t>A</a:t>
            </a:r>
            <a:endParaRPr lang="en-US" sz="320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7000">
                <a:solidFill>
                  <a:srgbClr val="00B050"/>
                </a:solidFill>
                <a:latin typeface="Arial" panose="020B0604020202020204" pitchFamily="34" charset="0"/>
                <a:cs typeface="Arial" panose="020B0604020202020204" pitchFamily="34" charset="0"/>
              </a:rPr>
              <a:t>R</a:t>
            </a:r>
            <a:endParaRPr lang="en-US" sz="320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7000">
                <a:solidFill>
                  <a:srgbClr val="00B050"/>
                </a:solidFill>
                <a:latin typeface="Arial" panose="020B0604020202020204" pitchFamily="34" charset="0"/>
                <a:cs typeface="Arial" panose="020B0604020202020204" pitchFamily="34" charset="0"/>
              </a:rPr>
              <a:t>T</a:t>
            </a:r>
            <a:endParaRPr lang="en-US" sz="3200">
              <a:latin typeface="Arial" panose="020B0604020202020204" pitchFamily="34" charset="0"/>
              <a:cs typeface="Arial" panose="020B0604020202020204" pitchFamily="34" charset="0"/>
            </a:endParaRPr>
          </a:p>
        </p:txBody>
      </p:sp>
      <p:sp>
        <p:nvSpPr>
          <p:cNvPr id="8" name="TextBox 7"/>
          <p:cNvSpPr txBox="1"/>
          <p:nvPr/>
        </p:nvSpPr>
        <p:spPr>
          <a:xfrm>
            <a:off x="1707142" y="1709534"/>
            <a:ext cx="7507705" cy="492442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  </a:t>
            </a:r>
            <a:r>
              <a:rPr lang="en-US" sz="3200" err="1">
                <a:latin typeface="Arial" panose="020B0604020202020204" pitchFamily="34" charset="0"/>
                <a:cs typeface="Arial" panose="020B0604020202020204" pitchFamily="34" charset="0"/>
              </a:rPr>
              <a:t>pecific</a:t>
            </a:r>
            <a:r>
              <a:rPr lang="en-US" sz="3200">
                <a:latin typeface="Arial" panose="020B0604020202020204" pitchFamily="34" charset="0"/>
                <a:cs typeface="Arial" panose="020B0604020202020204" pitchFamily="34" charset="0"/>
              </a:rPr>
              <a:t> question</a:t>
            </a:r>
          </a:p>
          <a:p>
            <a:endParaRPr lang="en-US" sz="3200">
              <a:latin typeface="Arial" panose="020B0604020202020204" pitchFamily="34" charset="0"/>
              <a:cs typeface="Arial" panose="020B0604020202020204" pitchFamily="34" charset="0"/>
            </a:endParaRPr>
          </a:p>
          <a:p>
            <a:endParaRPr lang="en-US" sz="800">
              <a:latin typeface="Arial" panose="020B0604020202020204" pitchFamily="34" charset="0"/>
              <a:cs typeface="Arial" panose="020B0604020202020204" pitchFamily="34" charset="0"/>
            </a:endParaRPr>
          </a:p>
          <a:p>
            <a:r>
              <a:rPr lang="en-US" sz="3200">
                <a:latin typeface="Arial" panose="020B0604020202020204" pitchFamily="34" charset="0"/>
                <a:cs typeface="Arial" panose="020B0604020202020204" pitchFamily="34" charset="0"/>
              </a:rPr>
              <a:t>   </a:t>
            </a:r>
            <a:r>
              <a:rPr lang="en-US" sz="3200" err="1">
                <a:latin typeface="Arial" panose="020B0604020202020204" pitchFamily="34" charset="0"/>
                <a:cs typeface="Arial" panose="020B0604020202020204" pitchFamily="34" charset="0"/>
              </a:rPr>
              <a:t>ust</a:t>
            </a:r>
            <a:r>
              <a:rPr lang="en-US" sz="3200">
                <a:latin typeface="Arial" panose="020B0604020202020204" pitchFamily="34" charset="0"/>
                <a:cs typeface="Arial" panose="020B0604020202020204" pitchFamily="34" charset="0"/>
              </a:rPr>
              <a:t> read literature</a:t>
            </a:r>
          </a:p>
          <a:p>
            <a:endParaRPr lang="en-US" sz="3200">
              <a:latin typeface="Arial" panose="020B0604020202020204" pitchFamily="34" charset="0"/>
              <a:cs typeface="Arial" panose="020B0604020202020204" pitchFamily="34" charset="0"/>
            </a:endParaRPr>
          </a:p>
          <a:p>
            <a:endParaRPr lang="en-US" sz="400">
              <a:latin typeface="Arial" panose="020B0604020202020204" pitchFamily="34" charset="0"/>
              <a:cs typeface="Arial" panose="020B0604020202020204" pitchFamily="34" charset="0"/>
            </a:endParaRPr>
          </a:p>
          <a:p>
            <a:r>
              <a:rPr lang="en-US" sz="3200">
                <a:latin typeface="Arial" panose="020B0604020202020204" pitchFamily="34" charset="0"/>
                <a:cs typeface="Arial" panose="020B0604020202020204" pitchFamily="34" charset="0"/>
              </a:rPr>
              <a:t>  </a:t>
            </a:r>
            <a:r>
              <a:rPr lang="en-US" sz="3200" err="1">
                <a:latin typeface="Arial" panose="020B0604020202020204" pitchFamily="34" charset="0"/>
                <a:cs typeface="Arial" panose="020B0604020202020204" pitchFamily="34" charset="0"/>
              </a:rPr>
              <a:t>chievable</a:t>
            </a:r>
            <a:r>
              <a:rPr lang="en-US" sz="3200">
                <a:latin typeface="Arial" panose="020B0604020202020204" pitchFamily="34" charset="0"/>
                <a:cs typeface="Arial" panose="020B0604020202020204" pitchFamily="34" charset="0"/>
              </a:rPr>
              <a:t> goals</a:t>
            </a:r>
          </a:p>
          <a:p>
            <a:endParaRPr lang="en-US" sz="3200">
              <a:latin typeface="Arial" panose="020B0604020202020204" pitchFamily="34" charset="0"/>
              <a:cs typeface="Arial" panose="020B0604020202020204" pitchFamily="34" charset="0"/>
            </a:endParaRPr>
          </a:p>
          <a:p>
            <a:endParaRPr lang="en-US" sz="600">
              <a:latin typeface="Arial" panose="020B0604020202020204" pitchFamily="34" charset="0"/>
              <a:cs typeface="Arial" panose="020B0604020202020204" pitchFamily="34" charset="0"/>
            </a:endParaRPr>
          </a:p>
          <a:p>
            <a:r>
              <a:rPr lang="en-US" sz="3200">
                <a:latin typeface="Arial" panose="020B0604020202020204" pitchFamily="34" charset="0"/>
                <a:cs typeface="Arial" panose="020B0604020202020204" pitchFamily="34" charset="0"/>
              </a:rPr>
              <a:t>  </a:t>
            </a:r>
            <a:r>
              <a:rPr lang="en-US" sz="3200" err="1">
                <a:latin typeface="Arial" panose="020B0604020202020204" pitchFamily="34" charset="0"/>
                <a:cs typeface="Arial" panose="020B0604020202020204" pitchFamily="34" charset="0"/>
              </a:rPr>
              <a:t>elevant</a:t>
            </a:r>
            <a:r>
              <a:rPr lang="en-US" sz="3200">
                <a:latin typeface="Arial" panose="020B0604020202020204" pitchFamily="34" charset="0"/>
                <a:cs typeface="Arial" panose="020B0604020202020204" pitchFamily="34" charset="0"/>
              </a:rPr>
              <a:t> research-workout a plan</a:t>
            </a:r>
          </a:p>
          <a:p>
            <a:endParaRPr lang="en-US" sz="3200">
              <a:latin typeface="Arial" panose="020B0604020202020204" pitchFamily="34" charset="0"/>
              <a:cs typeface="Arial" panose="020B0604020202020204" pitchFamily="34" charset="0"/>
            </a:endParaRPr>
          </a:p>
          <a:p>
            <a:endParaRPr lang="en-US" sz="800">
              <a:latin typeface="Arial" panose="020B0604020202020204" pitchFamily="34" charset="0"/>
              <a:cs typeface="Arial" panose="020B0604020202020204" pitchFamily="34" charset="0"/>
            </a:endParaRPr>
          </a:p>
          <a:p>
            <a:r>
              <a:rPr lang="en-US" sz="3200" err="1">
                <a:latin typeface="Arial" panose="020B0604020202020204" pitchFamily="34" charset="0"/>
                <a:cs typeface="Arial" panose="020B0604020202020204" pitchFamily="34" charset="0"/>
              </a:rPr>
              <a:t>imely</a:t>
            </a:r>
            <a:r>
              <a:rPr lang="en-US" sz="3200">
                <a:latin typeface="Arial" panose="020B0604020202020204" pitchFamily="34" charset="0"/>
                <a:cs typeface="Arial" panose="020B0604020202020204" pitchFamily="34" charset="0"/>
              </a:rPr>
              <a:t> execution of the plan</a:t>
            </a:r>
          </a:p>
        </p:txBody>
      </p:sp>
    </p:spTree>
    <p:extLst>
      <p:ext uri="{BB962C8B-B14F-4D97-AF65-F5344CB8AC3E}">
        <p14:creationId xmlns:p14="http://schemas.microsoft.com/office/powerpoint/2010/main" val="6737651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0" y="0"/>
            <a:ext cx="9144000" cy="1024467"/>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p:spPr>
        <p:txBody>
          <a:bodyPr wrap="square" rtlCol="0">
            <a:spAutoFit/>
          </a:bodyPr>
          <a:lstStyle/>
          <a:p>
            <a:endParaRPr lang="en-US"/>
          </a:p>
        </p:txBody>
      </p:sp>
      <p:sp>
        <p:nvSpPr>
          <p:cNvPr id="7" name="TextBox 6"/>
          <p:cNvSpPr txBox="1"/>
          <p:nvPr/>
        </p:nvSpPr>
        <p:spPr>
          <a:xfrm>
            <a:off x="102155" y="219845"/>
            <a:ext cx="8957175" cy="584775"/>
          </a:xfrm>
          <a:prstGeom prst="rect">
            <a:avLst/>
          </a:prstGeom>
          <a:noFill/>
        </p:spPr>
        <p:txBody>
          <a:bodyPr wrap="square" rtlCol="0">
            <a:spAutoFit/>
          </a:bodyPr>
          <a:lstStyle/>
          <a:p>
            <a:pPr algn="ctr"/>
            <a:r>
              <a:rPr lang="en-US" sz="3200">
                <a:solidFill>
                  <a:schemeClr val="bg1"/>
                </a:solidFill>
                <a:latin typeface="Arial" panose="020B0604020202020204" pitchFamily="34" charset="0"/>
                <a:cs typeface="Arial" panose="020B0604020202020204" pitchFamily="34" charset="0"/>
              </a:rPr>
              <a:t>Thesis/dissertations is a Large Undertaking</a:t>
            </a:r>
          </a:p>
        </p:txBody>
      </p:sp>
      <p:sp>
        <p:nvSpPr>
          <p:cNvPr id="2" name="TextBox 1"/>
          <p:cNvSpPr txBox="1"/>
          <p:nvPr/>
        </p:nvSpPr>
        <p:spPr>
          <a:xfrm>
            <a:off x="1131234" y="4345101"/>
            <a:ext cx="6881532" cy="1446550"/>
          </a:xfrm>
          <a:prstGeom prst="rect">
            <a:avLst/>
          </a:prstGeom>
          <a:noFill/>
        </p:spPr>
        <p:txBody>
          <a:bodyPr wrap="square" rtlCol="0">
            <a:spAutoFit/>
          </a:bodyPr>
          <a:lstStyle/>
          <a:p>
            <a:pPr marL="285750" indent="-285750" algn="ctr">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algn="ctr"/>
            <a:r>
              <a:rPr lang="en-US" sz="2400">
                <a:solidFill>
                  <a:srgbClr val="0070C0"/>
                </a:solidFill>
                <a:latin typeface="Arial" panose="020B0604020202020204" pitchFamily="34" charset="0"/>
                <a:cs typeface="Arial" panose="020B0604020202020204" pitchFamily="34" charset="0"/>
              </a:rPr>
              <a:t>Don’t be overwhelmed -  We will help you break up the process into smaller steps</a:t>
            </a:r>
          </a:p>
          <a:p>
            <a:pPr marL="285750" indent="-285750" algn="ctr">
              <a:buFont typeface="Arial" panose="020B0604020202020204" pitchFamily="34" charset="0"/>
              <a:buChar char="•"/>
            </a:pPr>
            <a:endParaRPr lang="en-US" sz="2000">
              <a:latin typeface="Arial" panose="020B0604020202020204" pitchFamily="34" charset="0"/>
              <a:cs typeface="Arial" panose="020B0604020202020204" pitchFamily="34" charset="0"/>
            </a:endParaRPr>
          </a:p>
        </p:txBody>
      </p:sp>
      <p:pic>
        <p:nvPicPr>
          <p:cNvPr id="1026" name="Picture 2" descr="http://www.wrightanglemarketing.com/wp-content/uploads/2015/04/Overwhel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5351" y="1684638"/>
            <a:ext cx="4333298" cy="24357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65688" y="3920353"/>
            <a:ext cx="1633781" cy="200055"/>
          </a:xfrm>
          <a:prstGeom prst="rect">
            <a:avLst/>
          </a:prstGeom>
        </p:spPr>
        <p:txBody>
          <a:bodyPr wrap="none">
            <a:spAutoFit/>
          </a:bodyPr>
          <a:lstStyle/>
          <a:p>
            <a:r>
              <a:rPr lang="en-US" sz="700"/>
              <a:t>http://www.wrightanglemarketing.com</a:t>
            </a:r>
          </a:p>
        </p:txBody>
      </p:sp>
    </p:spTree>
    <p:extLst>
      <p:ext uri="{BB962C8B-B14F-4D97-AF65-F5344CB8AC3E}">
        <p14:creationId xmlns:p14="http://schemas.microsoft.com/office/powerpoint/2010/main" val="3112232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0" y="0"/>
            <a:ext cx="9144000" cy="1024467"/>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p:spPr>
        <p:txBody>
          <a:bodyPr wrap="square" rtlCol="0">
            <a:spAutoFit/>
          </a:bodyPr>
          <a:lstStyle/>
          <a:p>
            <a:endParaRPr lang="en-US"/>
          </a:p>
        </p:txBody>
      </p:sp>
      <p:sp>
        <p:nvSpPr>
          <p:cNvPr id="7" name="TextBox 6"/>
          <p:cNvSpPr txBox="1"/>
          <p:nvPr/>
        </p:nvSpPr>
        <p:spPr>
          <a:xfrm>
            <a:off x="102155" y="219845"/>
            <a:ext cx="8957175" cy="584775"/>
          </a:xfrm>
          <a:prstGeom prst="rect">
            <a:avLst/>
          </a:prstGeom>
          <a:noFill/>
        </p:spPr>
        <p:txBody>
          <a:bodyPr wrap="square" rtlCol="0">
            <a:spAutoFit/>
          </a:bodyPr>
          <a:lstStyle/>
          <a:p>
            <a:pPr algn="ctr"/>
            <a:r>
              <a:rPr lang="en-US" sz="3200" u="sng">
                <a:solidFill>
                  <a:schemeClr val="bg1"/>
                </a:solidFill>
                <a:latin typeface="Arial" panose="020B0604020202020204" pitchFamily="34" charset="0"/>
                <a:cs typeface="Arial" panose="020B0604020202020204" pitchFamily="34" charset="0"/>
              </a:rPr>
              <a:t>Step 1</a:t>
            </a:r>
            <a:r>
              <a:rPr lang="en-US" sz="3200">
                <a:solidFill>
                  <a:schemeClr val="bg1"/>
                </a:solidFill>
                <a:latin typeface="Arial" panose="020B0604020202020204" pitchFamily="34" charset="0"/>
                <a:cs typeface="Arial" panose="020B0604020202020204" pitchFamily="34" charset="0"/>
              </a:rPr>
              <a:t>: Identify a Graduate Research Mentor</a:t>
            </a:r>
          </a:p>
        </p:txBody>
      </p:sp>
      <p:sp>
        <p:nvSpPr>
          <p:cNvPr id="2" name="TextBox 1"/>
          <p:cNvSpPr txBox="1"/>
          <p:nvPr/>
        </p:nvSpPr>
        <p:spPr>
          <a:xfrm>
            <a:off x="102155" y="2290669"/>
            <a:ext cx="4339216" cy="2769989"/>
          </a:xfrm>
          <a:prstGeom prst="rect">
            <a:avLst/>
          </a:prstGeom>
          <a:noFill/>
        </p:spPr>
        <p:txBody>
          <a:bodyPr wrap="square" rtlCol="0">
            <a:spAutoFit/>
          </a:bodyPr>
          <a:lstStyle/>
          <a:p>
            <a:pPr marL="285750" indent="-285750" algn="ctr">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Have a graduate research mentor (major professor)</a:t>
            </a:r>
          </a:p>
          <a:p>
            <a:pPr marL="285750" indent="-28575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Discuss your long-term interests</a:t>
            </a:r>
          </a:p>
          <a:p>
            <a:pPr marL="285750" indent="-28575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Decide on a </a:t>
            </a:r>
            <a:r>
              <a:rPr lang="en-US" sz="2400" u="sng">
                <a:latin typeface="Arial" panose="020B0604020202020204" pitchFamily="34" charset="0"/>
                <a:cs typeface="Arial" panose="020B0604020202020204" pitchFamily="34" charset="0"/>
              </a:rPr>
              <a:t>thematic area of interest</a:t>
            </a:r>
            <a:endParaRPr lang="en-US" sz="2400">
              <a:latin typeface="Arial" panose="020B0604020202020204" pitchFamily="34" charset="0"/>
              <a:cs typeface="Arial" panose="020B0604020202020204" pitchFamily="34" charset="0"/>
            </a:endParaRPr>
          </a:p>
        </p:txBody>
      </p:sp>
      <p:pic>
        <p:nvPicPr>
          <p:cNvPr id="2050" name="Picture 2" descr="Image result for graduate advis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1371" y="2103919"/>
            <a:ext cx="4469781" cy="29774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39152" y="5060658"/>
            <a:ext cx="4572000" cy="200055"/>
          </a:xfrm>
          <a:prstGeom prst="rect">
            <a:avLst/>
          </a:prstGeom>
        </p:spPr>
        <p:txBody>
          <a:bodyPr>
            <a:spAutoFit/>
          </a:bodyPr>
          <a:lstStyle/>
          <a:p>
            <a:r>
              <a:rPr lang="en-US" sz="700"/>
              <a:t>https://www.fullerton.edu/graduate/webnewsletter/winter2014/images/ThesisProjec.jpg</a:t>
            </a:r>
          </a:p>
        </p:txBody>
      </p:sp>
    </p:spTree>
    <p:extLst>
      <p:ext uri="{BB962C8B-B14F-4D97-AF65-F5344CB8AC3E}">
        <p14:creationId xmlns:p14="http://schemas.microsoft.com/office/powerpoint/2010/main" val="20829778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0" y="0"/>
            <a:ext cx="9144000" cy="1024467"/>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p:spPr>
        <p:txBody>
          <a:bodyPr wrap="square" rtlCol="0">
            <a:spAutoFit/>
          </a:bodyPr>
          <a:lstStyle/>
          <a:p>
            <a:endParaRPr lang="en-US"/>
          </a:p>
        </p:txBody>
      </p:sp>
      <p:sp>
        <p:nvSpPr>
          <p:cNvPr id="7" name="TextBox 6"/>
          <p:cNvSpPr txBox="1"/>
          <p:nvPr/>
        </p:nvSpPr>
        <p:spPr>
          <a:xfrm>
            <a:off x="1257631" y="219845"/>
            <a:ext cx="6880410" cy="584775"/>
          </a:xfrm>
          <a:prstGeom prst="rect">
            <a:avLst/>
          </a:prstGeom>
          <a:noFill/>
        </p:spPr>
        <p:txBody>
          <a:bodyPr wrap="none" rtlCol="0">
            <a:spAutoFit/>
          </a:bodyPr>
          <a:lstStyle/>
          <a:p>
            <a:r>
              <a:rPr lang="en-US" sz="3200" u="sng">
                <a:solidFill>
                  <a:schemeClr val="bg1"/>
                </a:solidFill>
                <a:latin typeface="Arial" panose="020B0604020202020204" pitchFamily="34" charset="0"/>
                <a:cs typeface="Arial" panose="020B0604020202020204" pitchFamily="34" charset="0"/>
              </a:rPr>
              <a:t>Step 2</a:t>
            </a:r>
            <a:r>
              <a:rPr lang="en-US" sz="3200">
                <a:solidFill>
                  <a:schemeClr val="bg1"/>
                </a:solidFill>
                <a:latin typeface="Arial" panose="020B0604020202020204" pitchFamily="34" charset="0"/>
                <a:cs typeface="Arial" panose="020B0604020202020204" pitchFamily="34" charset="0"/>
              </a:rPr>
              <a:t>:  Catch Up With the Literature</a:t>
            </a:r>
          </a:p>
        </p:txBody>
      </p:sp>
      <p:sp>
        <p:nvSpPr>
          <p:cNvPr id="2" name="TextBox 1"/>
          <p:cNvSpPr txBox="1"/>
          <p:nvPr/>
        </p:nvSpPr>
        <p:spPr>
          <a:xfrm>
            <a:off x="508000" y="735605"/>
            <a:ext cx="8127999" cy="3323987"/>
          </a:xfrm>
          <a:prstGeom prst="rect">
            <a:avLst/>
          </a:prstGeom>
          <a:noFill/>
        </p:spPr>
        <p:txBody>
          <a:bodyPr wrap="square" rtlCol="0">
            <a:spAutoFit/>
          </a:bodyPr>
          <a:lstStyle/>
          <a:p>
            <a:endParaRPr lang="en-US" sz="2000">
              <a:latin typeface="Arial" panose="020B0604020202020204" pitchFamily="34" charset="0"/>
              <a:cs typeface="Arial" panose="020B0604020202020204" pitchFamily="34" charset="0"/>
            </a:endParaRPr>
          </a:p>
          <a:p>
            <a:r>
              <a:rPr lang="en-US" sz="2000">
                <a:solidFill>
                  <a:schemeClr val="accent1">
                    <a:lumMod val="75000"/>
                  </a:schemeClr>
                </a:solidFill>
                <a:latin typeface="Arial" panose="020B0604020202020204" pitchFamily="34" charset="0"/>
                <a:cs typeface="Arial" panose="020B0604020202020204" pitchFamily="34" charset="0"/>
              </a:rPr>
              <a:t>During the </a:t>
            </a:r>
            <a:r>
              <a:rPr lang="en-US" sz="2000" u="sng">
                <a:solidFill>
                  <a:schemeClr val="accent1">
                    <a:lumMod val="75000"/>
                  </a:schemeClr>
                </a:solidFill>
                <a:latin typeface="Arial" panose="020B0604020202020204" pitchFamily="34" charset="0"/>
                <a:cs typeface="Arial" panose="020B0604020202020204" pitchFamily="34" charset="0"/>
              </a:rPr>
              <a:t>first 6-9 months</a:t>
            </a:r>
          </a:p>
          <a:p>
            <a:pPr marL="285750" indent="-285750">
              <a:buFont typeface="Arial" panose="020B0604020202020204" pitchFamily="34" charset="0"/>
              <a:buChar char="•"/>
            </a:pPr>
            <a:endParaRPr lang="en-US" sz="2000" u="sng">
              <a:latin typeface="Arial" panose="020B0604020202020204" pitchFamily="34" charset="0"/>
              <a:cs typeface="Arial" panose="020B0604020202020204" pitchFamily="34" charset="0"/>
            </a:endParaRPr>
          </a:p>
          <a:p>
            <a:pPr marL="569913" indent="-282575">
              <a:spcAft>
                <a:spcPts val="1200"/>
              </a:spcAft>
              <a:buFont typeface="Wingdings" panose="05000000000000000000" pitchFamily="2" charset="2"/>
              <a:buChar char="Ø"/>
              <a:tabLst>
                <a:tab pos="515938" algn="l"/>
              </a:tabLst>
            </a:pPr>
            <a:r>
              <a:rPr lang="en-US" sz="2000">
                <a:latin typeface="Arial" panose="020B0604020202020204" pitchFamily="34" charset="0"/>
                <a:cs typeface="Arial" panose="020B0604020202020204" pitchFamily="34" charset="0"/>
              </a:rPr>
              <a:t>It is OK to not know much about the research area of interest – with time you can build on it</a:t>
            </a:r>
          </a:p>
          <a:p>
            <a:pPr marL="569913" indent="-282575">
              <a:spcAft>
                <a:spcPts val="1200"/>
              </a:spcAft>
              <a:buFont typeface="Wingdings" panose="05000000000000000000" pitchFamily="2" charset="2"/>
              <a:buChar char="Ø"/>
              <a:tabLst>
                <a:tab pos="515938" algn="l"/>
              </a:tabLst>
            </a:pPr>
            <a:r>
              <a:rPr lang="en-US" sz="2000">
                <a:latin typeface="Arial" panose="020B0604020202020204" pitchFamily="34" charset="0"/>
                <a:cs typeface="Arial" panose="020B0604020202020204" pitchFamily="34" charset="0"/>
              </a:rPr>
              <a:t>Begin with extensive </a:t>
            </a:r>
            <a:r>
              <a:rPr lang="en-US" sz="2000" u="sng">
                <a:latin typeface="Arial" panose="020B0604020202020204" pitchFamily="34" charset="0"/>
                <a:cs typeface="Arial" panose="020B0604020202020204" pitchFamily="34" charset="0"/>
              </a:rPr>
              <a:t>literature reading</a:t>
            </a:r>
          </a:p>
          <a:p>
            <a:pPr marL="569913" indent="-282575">
              <a:spcAft>
                <a:spcPts val="1200"/>
              </a:spcAft>
              <a:buFont typeface="Wingdings" panose="05000000000000000000" pitchFamily="2" charset="2"/>
              <a:buChar char="Ø"/>
              <a:tabLst>
                <a:tab pos="515938" algn="l"/>
              </a:tabLst>
            </a:pPr>
            <a:r>
              <a:rPr lang="en-US" sz="2000">
                <a:latin typeface="Arial" panose="020B0604020202020204" pitchFamily="34" charset="0"/>
                <a:cs typeface="Arial" panose="020B0604020202020204" pitchFamily="34" charset="0"/>
              </a:rPr>
              <a:t>Start with some recent reviews- then work backwards to original research articles</a:t>
            </a:r>
          </a:p>
          <a:p>
            <a:pPr marL="569913" indent="-282575">
              <a:spcAft>
                <a:spcPts val="1200"/>
              </a:spcAft>
              <a:buFont typeface="Wingdings" panose="05000000000000000000" pitchFamily="2" charset="2"/>
              <a:buChar char="Ø"/>
              <a:tabLst>
                <a:tab pos="515938" algn="l"/>
              </a:tabLst>
            </a:pPr>
            <a:endParaRPr lang="en-US" sz="2000">
              <a:latin typeface="Arial" panose="020B0604020202020204" pitchFamily="34" charset="0"/>
              <a:cs typeface="Arial" panose="020B0604020202020204" pitchFamily="34" charset="0"/>
            </a:endParaRPr>
          </a:p>
        </p:txBody>
      </p:sp>
      <p:sp>
        <p:nvSpPr>
          <p:cNvPr id="3" name="Rectangle 2"/>
          <p:cNvSpPr/>
          <p:nvPr/>
        </p:nvSpPr>
        <p:spPr>
          <a:xfrm>
            <a:off x="508000" y="3647846"/>
            <a:ext cx="8503798" cy="1938992"/>
          </a:xfrm>
          <a:prstGeom prst="rect">
            <a:avLst/>
          </a:prstGeom>
        </p:spPr>
        <p:txBody>
          <a:bodyPr wrap="square">
            <a:spAutoFit/>
          </a:bodyPr>
          <a:lstStyle/>
          <a:p>
            <a:pPr marL="569913" indent="-282575">
              <a:spcAft>
                <a:spcPts val="1200"/>
              </a:spcAft>
              <a:buFont typeface="Wingdings" panose="05000000000000000000" pitchFamily="2" charset="2"/>
              <a:buChar char="Ø"/>
              <a:tabLst>
                <a:tab pos="515938" algn="l"/>
              </a:tabLst>
            </a:pPr>
            <a:r>
              <a:rPr lang="en-US" sz="2000">
                <a:latin typeface="Arial" panose="020B0604020202020204" pitchFamily="34" charset="0"/>
                <a:cs typeface="Arial" panose="020B0604020202020204" pitchFamily="34" charset="0"/>
              </a:rPr>
              <a:t>Summarize each work your read, preferably in writing</a:t>
            </a:r>
          </a:p>
          <a:p>
            <a:pPr marL="569913" indent="-282575">
              <a:spcAft>
                <a:spcPts val="1200"/>
              </a:spcAft>
              <a:buFont typeface="Wingdings" panose="05000000000000000000" pitchFamily="2" charset="2"/>
              <a:buChar char="Ø"/>
              <a:tabLst>
                <a:tab pos="515938" algn="l"/>
              </a:tabLst>
            </a:pPr>
            <a:r>
              <a:rPr lang="en-US" sz="2000">
                <a:latin typeface="Arial" panose="020B0604020202020204" pitchFamily="34" charset="0"/>
                <a:cs typeface="Arial" panose="020B0604020202020204" pitchFamily="34" charset="0"/>
              </a:rPr>
              <a:t>Build up your </a:t>
            </a:r>
            <a:r>
              <a:rPr lang="en-US" sz="2000" u="sng">
                <a:latin typeface="Arial" panose="020B0604020202020204" pitchFamily="34" charset="0"/>
                <a:cs typeface="Arial" panose="020B0604020202020204" pitchFamily="34" charset="0"/>
              </a:rPr>
              <a:t>reference list </a:t>
            </a:r>
            <a:r>
              <a:rPr lang="en-US" sz="2000">
                <a:latin typeface="Arial" panose="020B0604020202020204" pitchFamily="34" charset="0"/>
                <a:cs typeface="Arial" panose="020B0604020202020204" pitchFamily="34" charset="0"/>
              </a:rPr>
              <a:t>– use EndNote or another reference managing software</a:t>
            </a:r>
          </a:p>
          <a:p>
            <a:pPr marL="569913" indent="-282575">
              <a:spcAft>
                <a:spcPts val="1200"/>
              </a:spcAft>
              <a:buFont typeface="Wingdings" panose="05000000000000000000" pitchFamily="2" charset="2"/>
              <a:buChar char="Ø"/>
              <a:tabLst>
                <a:tab pos="515938" algn="l"/>
              </a:tabLst>
            </a:pPr>
            <a:r>
              <a:rPr lang="en-US" sz="2000">
                <a:latin typeface="Arial" panose="020B0604020202020204" pitchFamily="34" charset="0"/>
                <a:cs typeface="Arial" panose="020B0604020202020204" pitchFamily="34" charset="0"/>
              </a:rPr>
              <a:t>In consultation with your major professor, identify a sub-area; an unsolved problem</a:t>
            </a:r>
          </a:p>
        </p:txBody>
      </p:sp>
      <p:sp>
        <p:nvSpPr>
          <p:cNvPr id="8" name="Rectangle 7"/>
          <p:cNvSpPr/>
          <p:nvPr/>
        </p:nvSpPr>
        <p:spPr>
          <a:xfrm>
            <a:off x="435167" y="5914512"/>
            <a:ext cx="8235108" cy="830997"/>
          </a:xfrm>
          <a:prstGeom prst="rect">
            <a:avLst/>
          </a:prstGeom>
        </p:spPr>
        <p:txBody>
          <a:bodyPr wrap="square">
            <a:spAutoFit/>
          </a:bodyPr>
          <a:lstStyle/>
          <a:p>
            <a:pPr>
              <a:spcAft>
                <a:spcPts val="600"/>
              </a:spcAft>
            </a:pPr>
            <a:r>
              <a:rPr lang="en-US" sz="2400">
                <a:solidFill>
                  <a:schemeClr val="accent6">
                    <a:lumMod val="75000"/>
                  </a:schemeClr>
                </a:solidFill>
                <a:latin typeface="Arial" panose="020B0604020202020204" pitchFamily="34" charset="0"/>
                <a:cs typeface="Arial" panose="020B0604020202020204" pitchFamily="34" charset="0"/>
              </a:rPr>
              <a:t>Before you realize, you have nearly completed a draft of the ‘</a:t>
            </a:r>
            <a:r>
              <a:rPr lang="en-US" sz="2400" b="1">
                <a:solidFill>
                  <a:schemeClr val="accent6">
                    <a:lumMod val="75000"/>
                  </a:schemeClr>
                </a:solidFill>
                <a:latin typeface="Arial" panose="020B0604020202020204" pitchFamily="34" charset="0"/>
                <a:cs typeface="Arial" panose="020B0604020202020204" pitchFamily="34" charset="0"/>
              </a:rPr>
              <a:t>Introductory Chapter</a:t>
            </a:r>
            <a:r>
              <a:rPr lang="en-US" sz="2400">
                <a:solidFill>
                  <a:schemeClr val="accent6">
                    <a:lumMod val="75000"/>
                  </a:schemeClr>
                </a:solidFill>
                <a:latin typeface="Arial" panose="020B0604020202020204" pitchFamily="34" charset="0"/>
                <a:cs typeface="Arial" panose="020B0604020202020204" pitchFamily="34" charset="0"/>
              </a:rPr>
              <a:t>’ for your thesis/dissertation</a:t>
            </a:r>
          </a:p>
        </p:txBody>
      </p:sp>
    </p:spTree>
    <p:extLst>
      <p:ext uri="{BB962C8B-B14F-4D97-AF65-F5344CB8AC3E}">
        <p14:creationId xmlns:p14="http://schemas.microsoft.com/office/powerpoint/2010/main" val="6338300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05"/>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 calcmode="lin" valueType="num">
                                      <p:cBhvr>
                                        <p:cTn id="25" dur="500" fill="hold"/>
                                        <p:tgtEl>
                                          <p:spTgt spid="8"/>
                                        </p:tgtEl>
                                        <p:attrNameLst>
                                          <p:attrName>ppt_x</p:attrName>
                                        </p:attrNameLst>
                                      </p:cBhvr>
                                      <p:tavLst>
                                        <p:tav tm="0">
                                          <p:val>
                                            <p:strVal val="#ppt_x-.2"/>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0" y="0"/>
            <a:ext cx="9144000" cy="1024467"/>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p:spPr>
        <p:txBody>
          <a:bodyPr wrap="square" rtlCol="0">
            <a:spAutoFit/>
          </a:bodyPr>
          <a:lstStyle/>
          <a:p>
            <a:endParaRPr lang="en-US"/>
          </a:p>
        </p:txBody>
      </p:sp>
      <p:sp>
        <p:nvSpPr>
          <p:cNvPr id="7" name="TextBox 6"/>
          <p:cNvSpPr txBox="1"/>
          <p:nvPr/>
        </p:nvSpPr>
        <p:spPr>
          <a:xfrm>
            <a:off x="642880" y="219845"/>
            <a:ext cx="8040984" cy="584775"/>
          </a:xfrm>
          <a:prstGeom prst="rect">
            <a:avLst/>
          </a:prstGeom>
          <a:noFill/>
        </p:spPr>
        <p:txBody>
          <a:bodyPr wrap="none" rtlCol="0">
            <a:spAutoFit/>
          </a:bodyPr>
          <a:lstStyle/>
          <a:p>
            <a:r>
              <a:rPr lang="en-US" sz="3200" u="sng">
                <a:solidFill>
                  <a:schemeClr val="bg1"/>
                </a:solidFill>
                <a:latin typeface="Arial" panose="020B0604020202020204" pitchFamily="34" charset="0"/>
                <a:cs typeface="Arial" panose="020B0604020202020204" pitchFamily="34" charset="0"/>
              </a:rPr>
              <a:t>Step 3</a:t>
            </a:r>
            <a:r>
              <a:rPr lang="en-US" sz="3200">
                <a:solidFill>
                  <a:schemeClr val="bg1"/>
                </a:solidFill>
                <a:latin typeface="Arial" panose="020B0604020202020204" pitchFamily="34" charset="0"/>
                <a:cs typeface="Arial" panose="020B0604020202020204" pitchFamily="34" charset="0"/>
              </a:rPr>
              <a:t>: Get a Graduate Committee in Place</a:t>
            </a:r>
          </a:p>
        </p:txBody>
      </p:sp>
      <p:sp>
        <p:nvSpPr>
          <p:cNvPr id="2" name="TextBox 1"/>
          <p:cNvSpPr txBox="1"/>
          <p:nvPr/>
        </p:nvSpPr>
        <p:spPr>
          <a:xfrm>
            <a:off x="482600" y="1383899"/>
            <a:ext cx="8127999" cy="4154984"/>
          </a:xfrm>
          <a:prstGeom prst="rect">
            <a:avLst/>
          </a:prstGeom>
          <a:noFill/>
        </p:spPr>
        <p:txBody>
          <a:bodyPr wrap="square" rtlCol="0">
            <a:spAutoFit/>
          </a:bodyPr>
          <a:lstStyle/>
          <a:p>
            <a:endParaRPr lang="en-US" sz="2600">
              <a:latin typeface="Arial" panose="020B0604020202020204" pitchFamily="34" charset="0"/>
              <a:cs typeface="Arial" panose="020B0604020202020204" pitchFamily="34" charset="0"/>
            </a:endParaRPr>
          </a:p>
          <a:p>
            <a:r>
              <a:rPr lang="en-US" sz="2600">
                <a:solidFill>
                  <a:schemeClr val="accent1">
                    <a:lumMod val="75000"/>
                  </a:schemeClr>
                </a:solidFill>
                <a:latin typeface="Arial" panose="020B0604020202020204" pitchFamily="34" charset="0"/>
                <a:cs typeface="Arial" panose="020B0604020202020204" pitchFamily="34" charset="0"/>
              </a:rPr>
              <a:t>Before end of second semester</a:t>
            </a:r>
            <a:r>
              <a:rPr lang="en-US" sz="2600">
                <a:latin typeface="Arial" panose="020B0604020202020204" pitchFamily="34" charset="0"/>
                <a:cs typeface="Arial" panose="020B0604020202020204" pitchFamily="34" charset="0"/>
              </a:rPr>
              <a:t> (the earlier the better)</a:t>
            </a:r>
            <a:endParaRPr lang="en-US" sz="2600" u="sng">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600" u="sng">
              <a:latin typeface="Arial" panose="020B0604020202020204" pitchFamily="34" charset="0"/>
              <a:cs typeface="Arial" panose="020B0604020202020204" pitchFamily="34" charset="0"/>
            </a:endParaRPr>
          </a:p>
          <a:p>
            <a:pPr marL="576263" indent="-288925">
              <a:spcAft>
                <a:spcPts val="1800"/>
              </a:spcAft>
              <a:buFont typeface="Wingdings" panose="05000000000000000000" pitchFamily="2" charset="2"/>
              <a:buChar char="Ø"/>
              <a:tabLst>
                <a:tab pos="515938" algn="l"/>
              </a:tabLst>
            </a:pPr>
            <a:r>
              <a:rPr lang="en-US" sz="2600">
                <a:latin typeface="Arial" panose="020B0604020202020204" pitchFamily="34" charset="0"/>
                <a:cs typeface="Arial" panose="020B0604020202020204" pitchFamily="34" charset="0"/>
              </a:rPr>
              <a:t>In consultation with your major professor get a graduate committee in place and work with them to come up with a </a:t>
            </a:r>
            <a:r>
              <a:rPr lang="en-US" sz="2600">
                <a:solidFill>
                  <a:schemeClr val="accent1">
                    <a:lumMod val="75000"/>
                  </a:schemeClr>
                </a:solidFill>
                <a:latin typeface="Arial" panose="020B0604020202020204" pitchFamily="34" charset="0"/>
                <a:cs typeface="Arial" panose="020B0604020202020204" pitchFamily="34" charset="0"/>
              </a:rPr>
              <a:t>degree plan </a:t>
            </a:r>
            <a:r>
              <a:rPr lang="en-US" sz="2600">
                <a:latin typeface="Arial" panose="020B0604020202020204" pitchFamily="34" charset="0"/>
                <a:cs typeface="Arial" panose="020B0604020202020204" pitchFamily="34" charset="0"/>
              </a:rPr>
              <a:t>(courses you need to take and when).</a:t>
            </a:r>
          </a:p>
          <a:p>
            <a:pPr marL="576263" indent="-288925">
              <a:spcAft>
                <a:spcPts val="1800"/>
              </a:spcAft>
              <a:buFont typeface="Wingdings" panose="05000000000000000000" pitchFamily="2" charset="2"/>
              <a:buChar char="Ø"/>
              <a:tabLst>
                <a:tab pos="515938" algn="l"/>
              </a:tabLst>
            </a:pPr>
            <a:r>
              <a:rPr lang="en-US" sz="2600">
                <a:latin typeface="Arial" panose="020B0604020202020204" pitchFamily="34" charset="0"/>
                <a:cs typeface="Arial" panose="020B0604020202020204" pitchFamily="34" charset="0"/>
              </a:rPr>
              <a:t>What is the role of a graduate committee?</a:t>
            </a:r>
          </a:p>
          <a:p>
            <a:pPr marL="576263" indent="-288925">
              <a:spcAft>
                <a:spcPts val="1800"/>
              </a:spcAft>
              <a:buFont typeface="Wingdings" panose="05000000000000000000" pitchFamily="2" charset="2"/>
              <a:buChar char="Ø"/>
              <a:tabLst>
                <a:tab pos="515938" algn="l"/>
              </a:tabLst>
            </a:pPr>
            <a:r>
              <a:rPr lang="en-US" sz="2600">
                <a:latin typeface="Arial" panose="020B0604020202020204" pitchFamily="34" charset="0"/>
                <a:cs typeface="Arial" panose="020B0604020202020204" pitchFamily="34" charset="0"/>
              </a:rPr>
              <a:t>How do I select my graduate committee?</a:t>
            </a:r>
          </a:p>
        </p:txBody>
      </p:sp>
    </p:spTree>
    <p:extLst>
      <p:ext uri="{BB962C8B-B14F-4D97-AF65-F5344CB8AC3E}">
        <p14:creationId xmlns:p14="http://schemas.microsoft.com/office/powerpoint/2010/main" val="6121640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0" y="0"/>
            <a:ext cx="9144000" cy="1024467"/>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p:spPr>
        <p:txBody>
          <a:bodyPr wrap="square" rtlCol="0">
            <a:spAutoFit/>
          </a:bodyPr>
          <a:lstStyle/>
          <a:p>
            <a:endParaRPr lang="en-US"/>
          </a:p>
        </p:txBody>
      </p:sp>
      <p:sp>
        <p:nvSpPr>
          <p:cNvPr id="7" name="TextBox 6"/>
          <p:cNvSpPr txBox="1"/>
          <p:nvPr/>
        </p:nvSpPr>
        <p:spPr>
          <a:xfrm>
            <a:off x="642880" y="219845"/>
            <a:ext cx="8178842" cy="584775"/>
          </a:xfrm>
          <a:prstGeom prst="rect">
            <a:avLst/>
          </a:prstGeom>
          <a:noFill/>
        </p:spPr>
        <p:txBody>
          <a:bodyPr wrap="none" rtlCol="0">
            <a:spAutoFit/>
          </a:bodyPr>
          <a:lstStyle/>
          <a:p>
            <a:r>
              <a:rPr lang="en-US" sz="3200" u="sng">
                <a:solidFill>
                  <a:schemeClr val="bg1"/>
                </a:solidFill>
                <a:latin typeface="Arial" panose="020B0604020202020204" pitchFamily="34" charset="0"/>
                <a:cs typeface="Arial" panose="020B0604020202020204" pitchFamily="34" charset="0"/>
              </a:rPr>
              <a:t>Step 4</a:t>
            </a:r>
            <a:r>
              <a:rPr lang="en-US" sz="3200">
                <a:solidFill>
                  <a:schemeClr val="bg1"/>
                </a:solidFill>
                <a:latin typeface="Arial" panose="020B0604020202020204" pitchFamily="34" charset="0"/>
                <a:cs typeface="Arial" panose="020B0604020202020204" pitchFamily="34" charset="0"/>
              </a:rPr>
              <a:t>: Complete Graduate Qualifier Exams</a:t>
            </a:r>
          </a:p>
        </p:txBody>
      </p:sp>
      <p:sp>
        <p:nvSpPr>
          <p:cNvPr id="2" name="TextBox 1"/>
          <p:cNvSpPr txBox="1"/>
          <p:nvPr/>
        </p:nvSpPr>
        <p:spPr>
          <a:xfrm>
            <a:off x="482600" y="1383899"/>
            <a:ext cx="8127999" cy="3354765"/>
          </a:xfrm>
          <a:prstGeom prst="rect">
            <a:avLst/>
          </a:prstGeom>
          <a:noFill/>
        </p:spPr>
        <p:txBody>
          <a:bodyPr wrap="square" rtlCol="0">
            <a:spAutoFit/>
          </a:bodyPr>
          <a:lstStyle/>
          <a:p>
            <a:endParaRPr lang="en-US" sz="2600">
              <a:latin typeface="Arial" panose="020B0604020202020204" pitchFamily="34" charset="0"/>
              <a:cs typeface="Arial" panose="020B0604020202020204" pitchFamily="34" charset="0"/>
            </a:endParaRPr>
          </a:p>
          <a:p>
            <a:r>
              <a:rPr lang="en-US" sz="2600">
                <a:solidFill>
                  <a:schemeClr val="accent1">
                    <a:lumMod val="75000"/>
                  </a:schemeClr>
                </a:solidFill>
                <a:latin typeface="Arial" panose="020B0604020202020204" pitchFamily="34" charset="0"/>
                <a:cs typeface="Arial" panose="020B0604020202020204" pitchFamily="34" charset="0"/>
              </a:rPr>
              <a:t>In your 4</a:t>
            </a:r>
            <a:r>
              <a:rPr lang="en-US" sz="2600" baseline="30000">
                <a:solidFill>
                  <a:schemeClr val="accent1">
                    <a:lumMod val="75000"/>
                  </a:schemeClr>
                </a:solidFill>
                <a:latin typeface="Arial" panose="020B0604020202020204" pitchFamily="34" charset="0"/>
                <a:cs typeface="Arial" panose="020B0604020202020204" pitchFamily="34" charset="0"/>
              </a:rPr>
              <a:t>th</a:t>
            </a:r>
            <a:r>
              <a:rPr lang="en-US" sz="2600">
                <a:solidFill>
                  <a:schemeClr val="accent1">
                    <a:lumMod val="75000"/>
                  </a:schemeClr>
                </a:solidFill>
                <a:latin typeface="Arial" panose="020B0604020202020204" pitchFamily="34" charset="0"/>
                <a:cs typeface="Arial" panose="020B0604020202020204" pitchFamily="34" charset="0"/>
              </a:rPr>
              <a:t> semester</a:t>
            </a:r>
          </a:p>
          <a:p>
            <a:endParaRPr lang="en-US" sz="2600" u="sng">
              <a:latin typeface="Arial" panose="020B0604020202020204" pitchFamily="34" charset="0"/>
              <a:cs typeface="Arial" panose="020B0604020202020204" pitchFamily="34" charset="0"/>
            </a:endParaRPr>
          </a:p>
          <a:p>
            <a:pPr marL="576263" indent="-288925">
              <a:spcAft>
                <a:spcPts val="1800"/>
              </a:spcAft>
              <a:buFont typeface="Wingdings" panose="05000000000000000000" pitchFamily="2" charset="2"/>
              <a:buChar char="Ø"/>
              <a:tabLst>
                <a:tab pos="515938" algn="l"/>
              </a:tabLst>
            </a:pPr>
            <a:r>
              <a:rPr lang="en-US" sz="2600">
                <a:latin typeface="Arial" panose="020B0604020202020204" pitchFamily="34" charset="0"/>
                <a:cs typeface="Arial" panose="020B0604020202020204" pitchFamily="34" charset="0"/>
              </a:rPr>
              <a:t>Schedule with your graduate committee to complete the following:</a:t>
            </a:r>
          </a:p>
          <a:p>
            <a:pPr marL="744538" indent="-227013">
              <a:spcAft>
                <a:spcPts val="1800"/>
              </a:spcAft>
              <a:buFont typeface="Arial" panose="020B0604020202020204" pitchFamily="34" charset="0"/>
              <a:buChar char="•"/>
              <a:tabLst>
                <a:tab pos="515938" algn="l"/>
              </a:tabLst>
            </a:pPr>
            <a:r>
              <a:rPr lang="en-US" sz="2600">
                <a:latin typeface="Arial" panose="020B0604020202020204" pitchFamily="34" charset="0"/>
                <a:cs typeface="Arial" panose="020B0604020202020204" pitchFamily="34" charset="0"/>
              </a:rPr>
              <a:t>Written Qualifier and Oral Exam</a:t>
            </a:r>
          </a:p>
          <a:p>
            <a:pPr marL="744538" indent="-227013">
              <a:spcAft>
                <a:spcPts val="1800"/>
              </a:spcAft>
              <a:buFont typeface="Arial" panose="020B0604020202020204" pitchFamily="34" charset="0"/>
              <a:buChar char="•"/>
              <a:tabLst>
                <a:tab pos="515938" algn="l"/>
              </a:tabLst>
            </a:pPr>
            <a:r>
              <a:rPr lang="en-US" sz="2600">
                <a:latin typeface="Arial" panose="020B0604020202020204" pitchFamily="34" charset="0"/>
                <a:cs typeface="Arial" panose="020B0604020202020204" pitchFamily="34" charset="0"/>
              </a:rPr>
              <a:t>Graduate Proposal</a:t>
            </a:r>
          </a:p>
        </p:txBody>
      </p:sp>
    </p:spTree>
    <p:extLst>
      <p:ext uri="{BB962C8B-B14F-4D97-AF65-F5344CB8AC3E}">
        <p14:creationId xmlns:p14="http://schemas.microsoft.com/office/powerpoint/2010/main" val="168133150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466647" y="1205221"/>
            <a:ext cx="8330219" cy="830997"/>
          </a:xfrm>
          <a:prstGeom prst="rect">
            <a:avLst/>
          </a:prstGeom>
          <a:noFill/>
        </p:spPr>
        <p:txBody>
          <a:bodyPr wrap="square" rtlCol="0">
            <a:spAutoFit/>
          </a:bodyPr>
          <a:lstStyle/>
          <a:p>
            <a:r>
              <a:rPr lang="en-US" sz="2400">
                <a:solidFill>
                  <a:srgbClr val="0070C0"/>
                </a:solidFill>
                <a:latin typeface="Arial" panose="020B0604020202020204" pitchFamily="34" charset="0"/>
                <a:cs typeface="Arial" panose="020B0604020202020204" pitchFamily="34" charset="0"/>
              </a:rPr>
              <a:t>What is a research proposal and why do I need to develop a research proposal?</a:t>
            </a:r>
          </a:p>
        </p:txBody>
      </p:sp>
      <p:sp>
        <p:nvSpPr>
          <p:cNvPr id="5" name="TextBox 4"/>
          <p:cNvSpPr txBox="1"/>
          <p:nvPr/>
        </p:nvSpPr>
        <p:spPr>
          <a:xfrm>
            <a:off x="398406" y="2071410"/>
            <a:ext cx="8677353" cy="301621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a:latin typeface="Arial" panose="020B0604020202020204" pitchFamily="34" charset="0"/>
                <a:cs typeface="Arial" panose="020B0604020202020204" pitchFamily="34" charset="0"/>
              </a:rPr>
              <a:t>It is the </a:t>
            </a:r>
            <a:r>
              <a:rPr lang="en-US" sz="2000" u="sng">
                <a:solidFill>
                  <a:schemeClr val="accent1">
                    <a:lumMod val="75000"/>
                  </a:schemeClr>
                </a:solidFill>
                <a:latin typeface="Arial" panose="020B0604020202020204" pitchFamily="34" charset="0"/>
                <a:cs typeface="Arial" panose="020B0604020202020204" pitchFamily="34" charset="0"/>
              </a:rPr>
              <a:t>road map </a:t>
            </a:r>
            <a:r>
              <a:rPr lang="en-US" sz="2000">
                <a:latin typeface="Arial" panose="020B0604020202020204" pitchFamily="34" charset="0"/>
                <a:cs typeface="Arial" panose="020B0604020202020204" pitchFamily="34" charset="0"/>
              </a:rPr>
              <a:t>of your research</a:t>
            </a:r>
          </a:p>
          <a:p>
            <a:pPr marL="342900" indent="-342900">
              <a:spcAft>
                <a:spcPts val="600"/>
              </a:spcAft>
              <a:buFont typeface="Arial" panose="020B0604020202020204" pitchFamily="34" charset="0"/>
              <a:buChar char="•"/>
            </a:pPr>
            <a:r>
              <a:rPr lang="en-US" sz="2000">
                <a:latin typeface="Arial" panose="020B0604020202020204" pitchFamily="34" charset="0"/>
                <a:cs typeface="Arial" panose="020B0604020202020204" pitchFamily="34" charset="0"/>
              </a:rPr>
              <a:t>Forces you to think about the big picture – the </a:t>
            </a:r>
            <a:r>
              <a:rPr lang="en-US" sz="2000" u="sng">
                <a:solidFill>
                  <a:schemeClr val="accent1">
                    <a:lumMod val="75000"/>
                  </a:schemeClr>
                </a:solidFill>
                <a:latin typeface="Arial" panose="020B0604020202020204" pitchFamily="34" charset="0"/>
                <a:cs typeface="Arial" panose="020B0604020202020204" pitchFamily="34" charset="0"/>
              </a:rPr>
              <a:t>intellectual context</a:t>
            </a:r>
          </a:p>
          <a:p>
            <a:pPr marL="342900" indent="-342900">
              <a:spcAft>
                <a:spcPts val="600"/>
              </a:spcAft>
              <a:buFont typeface="Arial" panose="020B0604020202020204" pitchFamily="34" charset="0"/>
              <a:buChar char="•"/>
            </a:pPr>
            <a:r>
              <a:rPr lang="en-US" sz="2000">
                <a:latin typeface="Arial" panose="020B0604020202020204" pitchFamily="34" charset="0"/>
                <a:cs typeface="Arial" panose="020B0604020202020204" pitchFamily="34" charset="0"/>
              </a:rPr>
              <a:t>Allows you to identify a </a:t>
            </a:r>
            <a:r>
              <a:rPr lang="en-US" sz="2000" u="sng">
                <a:solidFill>
                  <a:schemeClr val="accent1">
                    <a:lumMod val="75000"/>
                  </a:schemeClr>
                </a:solidFill>
                <a:latin typeface="Arial" panose="020B0604020202020204" pitchFamily="34" charset="0"/>
                <a:cs typeface="Arial" panose="020B0604020202020204" pitchFamily="34" charset="0"/>
              </a:rPr>
              <a:t>problem/hypothesis</a:t>
            </a:r>
            <a:r>
              <a:rPr lang="en-US" sz="2000">
                <a:latin typeface="Arial" panose="020B0604020202020204" pitchFamily="34" charset="0"/>
                <a:cs typeface="Arial" panose="020B0604020202020204" pitchFamily="34" charset="0"/>
              </a:rPr>
              <a:t>  and justify your research within context of the big picture</a:t>
            </a:r>
          </a:p>
          <a:p>
            <a:pPr marL="342900" indent="-342900">
              <a:spcAft>
                <a:spcPts val="600"/>
              </a:spcAft>
              <a:buFont typeface="Arial" panose="020B0604020202020204" pitchFamily="34" charset="0"/>
              <a:buChar char="•"/>
            </a:pPr>
            <a:r>
              <a:rPr lang="en-US" sz="2000">
                <a:latin typeface="Arial" panose="020B0604020202020204" pitchFamily="34" charset="0"/>
                <a:cs typeface="Arial" panose="020B0604020202020204" pitchFamily="34" charset="0"/>
              </a:rPr>
              <a:t>Come up with an experimental plan to </a:t>
            </a:r>
            <a:r>
              <a:rPr lang="en-US" sz="2000" u="sng">
                <a:solidFill>
                  <a:schemeClr val="accent1">
                    <a:lumMod val="75000"/>
                  </a:schemeClr>
                </a:solidFill>
                <a:latin typeface="Arial" panose="020B0604020202020204" pitchFamily="34" charset="0"/>
                <a:cs typeface="Arial" panose="020B0604020202020204" pitchFamily="34" charset="0"/>
              </a:rPr>
              <a:t>test your hypothesis</a:t>
            </a:r>
          </a:p>
          <a:p>
            <a:pPr marL="342900" indent="-342900">
              <a:spcAft>
                <a:spcPts val="600"/>
              </a:spcAft>
              <a:buFont typeface="Arial" panose="020B0604020202020204" pitchFamily="34" charset="0"/>
              <a:buChar char="•"/>
            </a:pPr>
            <a:r>
              <a:rPr lang="en-US" sz="2000">
                <a:latin typeface="Arial" panose="020B0604020202020204" pitchFamily="34" charset="0"/>
                <a:cs typeface="Arial" panose="020B0604020202020204" pitchFamily="34" charset="0"/>
              </a:rPr>
              <a:t>Think about </a:t>
            </a:r>
            <a:r>
              <a:rPr lang="en-US" sz="2000" u="sng">
                <a:solidFill>
                  <a:schemeClr val="accent1">
                    <a:lumMod val="75000"/>
                  </a:schemeClr>
                </a:solidFill>
                <a:latin typeface="Arial" panose="020B0604020202020204" pitchFamily="34" charset="0"/>
                <a:cs typeface="Arial" panose="020B0604020202020204" pitchFamily="34" charset="0"/>
              </a:rPr>
              <a:t>expected outcomes </a:t>
            </a:r>
            <a:r>
              <a:rPr lang="en-US" sz="2000">
                <a:latin typeface="Arial" panose="020B0604020202020204" pitchFamily="34" charset="0"/>
                <a:cs typeface="Arial" panose="020B0604020202020204" pitchFamily="34" charset="0"/>
              </a:rPr>
              <a:t>of each experiment and interpretation.</a:t>
            </a:r>
          </a:p>
          <a:p>
            <a:pPr marL="342900" indent="-342900">
              <a:spcAft>
                <a:spcPts val="600"/>
              </a:spcAft>
              <a:buFont typeface="Arial" panose="020B0604020202020204" pitchFamily="34" charset="0"/>
              <a:buChar char="•"/>
            </a:pPr>
            <a:r>
              <a:rPr lang="en-US" sz="2000">
                <a:latin typeface="Arial" panose="020B0604020202020204" pitchFamily="34" charset="0"/>
                <a:cs typeface="Arial" panose="020B0604020202020204" pitchFamily="34" charset="0"/>
              </a:rPr>
              <a:t>Develop a </a:t>
            </a:r>
            <a:r>
              <a:rPr lang="en-US" sz="2000" u="sng">
                <a:solidFill>
                  <a:schemeClr val="accent1">
                    <a:lumMod val="75000"/>
                  </a:schemeClr>
                </a:solidFill>
                <a:latin typeface="Arial" panose="020B0604020202020204" pitchFamily="34" charset="0"/>
                <a:cs typeface="Arial" panose="020B0604020202020204" pitchFamily="34" charset="0"/>
              </a:rPr>
              <a:t>timeline</a:t>
            </a:r>
            <a:r>
              <a:rPr lang="en-US" sz="2000">
                <a:latin typeface="Arial" panose="020B0604020202020204" pitchFamily="34" charset="0"/>
                <a:cs typeface="Arial" panose="020B0604020202020204" pitchFamily="34" charset="0"/>
              </a:rPr>
              <a:t> for your experiments</a:t>
            </a:r>
          </a:p>
          <a:p>
            <a:pPr marL="342900" indent="-342900">
              <a:spcAft>
                <a:spcPts val="600"/>
              </a:spcAft>
              <a:buFont typeface="Arial" panose="020B0604020202020204" pitchFamily="34" charset="0"/>
              <a:buChar char="•"/>
            </a:pPr>
            <a:r>
              <a:rPr lang="en-US" sz="2000">
                <a:latin typeface="Arial" panose="020B0604020202020204" pitchFamily="34" charset="0"/>
                <a:cs typeface="Arial" panose="020B0604020202020204" pitchFamily="34" charset="0"/>
              </a:rPr>
              <a:t>At the end of it you have a clear and </a:t>
            </a:r>
            <a:r>
              <a:rPr lang="en-US" sz="2000" u="sng">
                <a:solidFill>
                  <a:schemeClr val="accent1">
                    <a:lumMod val="75000"/>
                  </a:schemeClr>
                </a:solidFill>
                <a:latin typeface="Arial" panose="020B0604020202020204" pitchFamily="34" charset="0"/>
                <a:cs typeface="Arial" panose="020B0604020202020204" pitchFamily="34" charset="0"/>
              </a:rPr>
              <a:t>smart workable plan</a:t>
            </a:r>
          </a:p>
        </p:txBody>
      </p:sp>
      <p:sp>
        <p:nvSpPr>
          <p:cNvPr id="3" name="Rectangle 2"/>
          <p:cNvSpPr/>
          <p:nvPr/>
        </p:nvSpPr>
        <p:spPr>
          <a:xfrm>
            <a:off x="0" y="1"/>
            <a:ext cx="9144000" cy="925416"/>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146918"/>
            <a:ext cx="9143999" cy="984885"/>
          </a:xfrm>
          <a:prstGeom prst="rect">
            <a:avLst/>
          </a:prstGeom>
          <a:noFill/>
        </p:spPr>
        <p:txBody>
          <a:bodyPr wrap="square" rtlCol="0">
            <a:spAutoFit/>
          </a:bodyPr>
          <a:lstStyle/>
          <a:p>
            <a:pPr marL="287338" indent="-287338" algn="ctr"/>
            <a:r>
              <a:rPr lang="en-US" sz="2900" u="sng">
                <a:solidFill>
                  <a:schemeClr val="bg1"/>
                </a:solidFill>
                <a:latin typeface="Arial" panose="020B0604020202020204" pitchFamily="34" charset="0"/>
                <a:cs typeface="Arial" panose="020B0604020202020204" pitchFamily="34" charset="0"/>
              </a:rPr>
              <a:t>Step 5</a:t>
            </a:r>
            <a:r>
              <a:rPr lang="en-US" sz="2900">
                <a:solidFill>
                  <a:schemeClr val="bg1"/>
                </a:solidFill>
                <a:latin typeface="Arial" panose="020B0604020202020204" pitchFamily="34" charset="0"/>
                <a:cs typeface="Arial" panose="020B0604020202020204" pitchFamily="34" charset="0"/>
              </a:rPr>
              <a:t>: The Research Proposal</a:t>
            </a:r>
          </a:p>
          <a:p>
            <a:pPr marL="287338" indent="-287338" algn="ctr"/>
            <a:endParaRPr lang="en-US" sz="290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644486" y="5813483"/>
            <a:ext cx="7860536" cy="646331"/>
          </a:xfrm>
          <a:prstGeom prst="rect">
            <a:avLst/>
          </a:prstGeom>
          <a:ln>
            <a:solidFill>
              <a:schemeClr val="accent1"/>
            </a:solidFill>
          </a:ln>
        </p:spPr>
        <p:txBody>
          <a:bodyPr wrap="square">
            <a:spAutoFit/>
          </a:bodyPr>
          <a:lstStyle/>
          <a:p>
            <a:pPr marL="287338" indent="-287338"/>
            <a:r>
              <a:rPr lang="en-US">
                <a:solidFill>
                  <a:schemeClr val="accent6">
                    <a:lumMod val="50000"/>
                  </a:schemeClr>
                </a:solidFill>
                <a:latin typeface="Arial" panose="020B0604020202020204" pitchFamily="34" charset="0"/>
                <a:cs typeface="Arial" panose="020B0604020202020204" pitchFamily="34" charset="0"/>
              </a:rPr>
              <a:t>The Research Proposal –-- An </a:t>
            </a:r>
            <a:r>
              <a:rPr lang="en-US" b="1">
                <a:solidFill>
                  <a:schemeClr val="accent6">
                    <a:lumMod val="50000"/>
                  </a:schemeClr>
                </a:solidFill>
                <a:latin typeface="Arial" panose="020B0604020202020204" pitchFamily="34" charset="0"/>
                <a:cs typeface="Arial" panose="020B0604020202020204" pitchFamily="34" charset="0"/>
              </a:rPr>
              <a:t>Executable Plan </a:t>
            </a:r>
            <a:r>
              <a:rPr lang="en-US">
                <a:solidFill>
                  <a:schemeClr val="accent6">
                    <a:lumMod val="50000"/>
                  </a:schemeClr>
                </a:solidFill>
                <a:latin typeface="Arial" panose="020B0604020202020204" pitchFamily="34" charset="0"/>
                <a:cs typeface="Arial" panose="020B0604020202020204" pitchFamily="34" charset="0"/>
              </a:rPr>
              <a:t>for Gathering Data for                 </a:t>
            </a:r>
          </a:p>
          <a:p>
            <a:pPr marL="287338" indent="-287338"/>
            <a:r>
              <a:rPr lang="en-US">
                <a:solidFill>
                  <a:schemeClr val="accent6">
                    <a:lumMod val="50000"/>
                  </a:schemeClr>
                </a:solidFill>
                <a:latin typeface="Arial" panose="020B0604020202020204" pitchFamily="34" charset="0"/>
                <a:cs typeface="Arial" panose="020B0604020202020204" pitchFamily="34" charset="0"/>
              </a:rPr>
              <a:t>                                            Your Thesis/Dissertation </a:t>
            </a:r>
          </a:p>
        </p:txBody>
      </p:sp>
    </p:spTree>
    <p:extLst>
      <p:ext uri="{BB962C8B-B14F-4D97-AF65-F5344CB8AC3E}">
        <p14:creationId xmlns:p14="http://schemas.microsoft.com/office/powerpoint/2010/main" val="6893096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50A3C-4756-4A6E-93D1-14F7ADBDA37A}"/>
              </a:ext>
            </a:extLst>
          </p:cNvPr>
          <p:cNvSpPr>
            <a:spLocks noGrp="1"/>
          </p:cNvSpPr>
          <p:nvPr>
            <p:ph type="title"/>
          </p:nvPr>
        </p:nvSpPr>
        <p:spPr>
          <a:xfrm>
            <a:off x="1560560" y="350345"/>
            <a:ext cx="7711235" cy="970450"/>
          </a:xfrm>
        </p:spPr>
        <p:txBody>
          <a:bodyPr>
            <a:normAutofit fontScale="90000"/>
          </a:bodyPr>
          <a:lstStyle/>
          <a:p>
            <a:r>
              <a:rPr lang="en-US" dirty="0">
                <a:solidFill>
                  <a:srgbClr val="92D050"/>
                </a:solidFill>
              </a:rPr>
              <a:t>Staff Representatives – Research Inst.</a:t>
            </a:r>
          </a:p>
        </p:txBody>
      </p:sp>
      <p:sp>
        <p:nvSpPr>
          <p:cNvPr id="12" name="Text Placeholder 11">
            <a:extLst>
              <a:ext uri="{FF2B5EF4-FFF2-40B4-BE49-F238E27FC236}">
                <a16:creationId xmlns:a16="http://schemas.microsoft.com/office/drawing/2014/main" id="{E4FEE47A-0B30-44BB-AD76-12A456B7DDFE}"/>
              </a:ext>
            </a:extLst>
          </p:cNvPr>
          <p:cNvSpPr>
            <a:spLocks noGrp="1"/>
          </p:cNvSpPr>
          <p:nvPr>
            <p:ph type="body" idx="1"/>
          </p:nvPr>
        </p:nvSpPr>
        <p:spPr/>
        <p:txBody>
          <a:bodyPr/>
          <a:lstStyle/>
          <a:p>
            <a:r>
              <a:rPr lang="en-US" dirty="0"/>
              <a:t>IAS/AERI – Env. Sci</a:t>
            </a:r>
          </a:p>
        </p:txBody>
      </p:sp>
      <p:sp>
        <p:nvSpPr>
          <p:cNvPr id="14" name="Text Placeholder 13">
            <a:extLst>
              <a:ext uri="{FF2B5EF4-FFF2-40B4-BE49-F238E27FC236}">
                <a16:creationId xmlns:a16="http://schemas.microsoft.com/office/drawing/2014/main" id="{E90FFA69-A6EC-42F4-9A6B-3756AEBAA1CC}"/>
              </a:ext>
            </a:extLst>
          </p:cNvPr>
          <p:cNvSpPr>
            <a:spLocks noGrp="1"/>
          </p:cNvSpPr>
          <p:nvPr>
            <p:ph type="body" sz="quarter" idx="3"/>
          </p:nvPr>
        </p:nvSpPr>
        <p:spPr>
          <a:xfrm>
            <a:off x="4721225" y="1870678"/>
            <a:ext cx="3671498" cy="544883"/>
          </a:xfrm>
        </p:spPr>
        <p:txBody>
          <a:bodyPr/>
          <a:lstStyle/>
          <a:p>
            <a:r>
              <a:rPr lang="en-US" dirty="0"/>
              <a:t>Biodiscovery (BDI)</a:t>
            </a:r>
          </a:p>
        </p:txBody>
      </p:sp>
      <p:pic>
        <p:nvPicPr>
          <p:cNvPr id="6" name="Picture 5">
            <a:extLst>
              <a:ext uri="{FF2B5EF4-FFF2-40B4-BE49-F238E27FC236}">
                <a16:creationId xmlns:a16="http://schemas.microsoft.com/office/drawing/2014/main" id="{F2514809-9C73-4DFA-A6AB-C2BD9F61C4FE}"/>
              </a:ext>
            </a:extLst>
          </p:cNvPr>
          <p:cNvPicPr>
            <a:picLocks noChangeAspect="1"/>
          </p:cNvPicPr>
          <p:nvPr/>
        </p:nvPicPr>
        <p:blipFill>
          <a:blip r:embed="rId2"/>
          <a:stretch>
            <a:fillRect/>
          </a:stretch>
        </p:blipFill>
        <p:spPr>
          <a:xfrm>
            <a:off x="1776011" y="2385128"/>
            <a:ext cx="1219200" cy="1472368"/>
          </a:xfrm>
          <a:prstGeom prst="rect">
            <a:avLst/>
          </a:prstGeom>
        </p:spPr>
      </p:pic>
      <p:sp>
        <p:nvSpPr>
          <p:cNvPr id="8" name="TextBox 7">
            <a:extLst>
              <a:ext uri="{FF2B5EF4-FFF2-40B4-BE49-F238E27FC236}">
                <a16:creationId xmlns:a16="http://schemas.microsoft.com/office/drawing/2014/main" id="{9B6B1ED7-61E9-4727-9552-054C958A4760}"/>
              </a:ext>
            </a:extLst>
          </p:cNvPr>
          <p:cNvSpPr txBox="1"/>
          <p:nvPr/>
        </p:nvSpPr>
        <p:spPr>
          <a:xfrm>
            <a:off x="926887" y="3827462"/>
            <a:ext cx="3057520" cy="584775"/>
          </a:xfrm>
          <a:prstGeom prst="rect">
            <a:avLst/>
          </a:prstGeom>
          <a:noFill/>
        </p:spPr>
        <p:txBody>
          <a:bodyPr wrap="square" rtlCol="0">
            <a:spAutoFit/>
          </a:bodyPr>
          <a:lstStyle/>
          <a:p>
            <a:pPr algn="ctr"/>
            <a:r>
              <a:rPr lang="en-US" dirty="0">
                <a:solidFill>
                  <a:srgbClr val="00B050"/>
                </a:solidFill>
              </a:rPr>
              <a:t>Becky Petrusky</a:t>
            </a:r>
          </a:p>
          <a:p>
            <a:pPr algn="ctr"/>
            <a:r>
              <a:rPr lang="en-US" sz="1400" dirty="0"/>
              <a:t>Admin Specialist IV – ENV – 215D</a:t>
            </a:r>
          </a:p>
        </p:txBody>
      </p:sp>
      <p:pic>
        <p:nvPicPr>
          <p:cNvPr id="10" name="Picture 9">
            <a:extLst>
              <a:ext uri="{FF2B5EF4-FFF2-40B4-BE49-F238E27FC236}">
                <a16:creationId xmlns:a16="http://schemas.microsoft.com/office/drawing/2014/main" id="{11F14739-38A5-4441-9FD3-F6FE2F8BF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pic>
        <p:nvPicPr>
          <p:cNvPr id="16" name="Content Placeholder 15">
            <a:extLst>
              <a:ext uri="{FF2B5EF4-FFF2-40B4-BE49-F238E27FC236}">
                <a16:creationId xmlns:a16="http://schemas.microsoft.com/office/drawing/2014/main" id="{4394A867-D4A5-4732-9618-14B0FB0ADF1E}"/>
              </a:ext>
            </a:extLst>
          </p:cNvPr>
          <p:cNvPicPr>
            <a:picLocks noGrp="1" noChangeAspect="1"/>
          </p:cNvPicPr>
          <p:nvPr>
            <p:ph sz="quarter" idx="4"/>
          </p:nvPr>
        </p:nvPicPr>
        <p:blipFill>
          <a:blip r:embed="rId4"/>
          <a:stretch>
            <a:fillRect/>
          </a:stretch>
        </p:blipFill>
        <p:spPr>
          <a:xfrm>
            <a:off x="7231758" y="2489200"/>
            <a:ext cx="1155209" cy="1338262"/>
          </a:xfrm>
          <a:prstGeom prst="rect">
            <a:avLst/>
          </a:prstGeom>
        </p:spPr>
      </p:pic>
      <p:sp>
        <p:nvSpPr>
          <p:cNvPr id="17" name="TextBox 16">
            <a:extLst>
              <a:ext uri="{FF2B5EF4-FFF2-40B4-BE49-F238E27FC236}">
                <a16:creationId xmlns:a16="http://schemas.microsoft.com/office/drawing/2014/main" id="{67A0E6A6-15EC-487A-A401-F128BF85DE60}"/>
              </a:ext>
            </a:extLst>
          </p:cNvPr>
          <p:cNvSpPr txBox="1"/>
          <p:nvPr/>
        </p:nvSpPr>
        <p:spPr>
          <a:xfrm>
            <a:off x="6528595" y="3748219"/>
            <a:ext cx="2743200" cy="800219"/>
          </a:xfrm>
          <a:prstGeom prst="rect">
            <a:avLst/>
          </a:prstGeom>
          <a:noFill/>
        </p:spPr>
        <p:txBody>
          <a:bodyPr wrap="square" rtlCol="0">
            <a:spAutoFit/>
          </a:bodyPr>
          <a:lstStyle/>
          <a:p>
            <a:pPr algn="ctr"/>
            <a:r>
              <a:rPr lang="en-US" dirty="0">
                <a:solidFill>
                  <a:srgbClr val="00B050"/>
                </a:solidFill>
              </a:rPr>
              <a:t>Crystal Garrett-McEwen</a:t>
            </a:r>
          </a:p>
          <a:p>
            <a:pPr algn="ctr"/>
            <a:r>
              <a:rPr lang="en-US" sz="1400" dirty="0"/>
              <a:t>Laboratory Facility Manager</a:t>
            </a:r>
          </a:p>
          <a:p>
            <a:pPr algn="ctr"/>
            <a:r>
              <a:rPr lang="en-US" sz="1400" dirty="0"/>
              <a:t>SRB - 121</a:t>
            </a:r>
          </a:p>
        </p:txBody>
      </p:sp>
      <p:sp>
        <p:nvSpPr>
          <p:cNvPr id="19" name="TextBox 18">
            <a:extLst>
              <a:ext uri="{FF2B5EF4-FFF2-40B4-BE49-F238E27FC236}">
                <a16:creationId xmlns:a16="http://schemas.microsoft.com/office/drawing/2014/main" id="{13C76EE5-8628-4764-AC32-A43AB3E60062}"/>
              </a:ext>
            </a:extLst>
          </p:cNvPr>
          <p:cNvSpPr txBox="1"/>
          <p:nvPr/>
        </p:nvSpPr>
        <p:spPr>
          <a:xfrm>
            <a:off x="5559317" y="6079019"/>
            <a:ext cx="2209792" cy="800219"/>
          </a:xfrm>
          <a:prstGeom prst="rect">
            <a:avLst/>
          </a:prstGeom>
          <a:noFill/>
        </p:spPr>
        <p:txBody>
          <a:bodyPr wrap="square" rtlCol="0">
            <a:spAutoFit/>
          </a:bodyPr>
          <a:lstStyle/>
          <a:p>
            <a:pPr algn="ctr"/>
            <a:r>
              <a:rPr lang="en-US" dirty="0">
                <a:solidFill>
                  <a:srgbClr val="00B050"/>
                </a:solidFill>
              </a:rPr>
              <a:t>Shelley Schaffer</a:t>
            </a:r>
          </a:p>
          <a:p>
            <a:pPr algn="ctr"/>
            <a:r>
              <a:rPr lang="en-US" sz="1400" dirty="0"/>
              <a:t>Admin Coordinator</a:t>
            </a:r>
          </a:p>
          <a:p>
            <a:pPr algn="ctr"/>
            <a:r>
              <a:rPr lang="en-US" sz="1400" dirty="0"/>
              <a:t>SRB - 123</a:t>
            </a:r>
          </a:p>
        </p:txBody>
      </p:sp>
      <p:pic>
        <p:nvPicPr>
          <p:cNvPr id="20" name="Picture 19">
            <a:extLst>
              <a:ext uri="{FF2B5EF4-FFF2-40B4-BE49-F238E27FC236}">
                <a16:creationId xmlns:a16="http://schemas.microsoft.com/office/drawing/2014/main" id="{9433844E-4147-4520-A98C-F20520D3C7EA}"/>
              </a:ext>
            </a:extLst>
          </p:cNvPr>
          <p:cNvPicPr>
            <a:picLocks noChangeAspect="1"/>
          </p:cNvPicPr>
          <p:nvPr/>
        </p:nvPicPr>
        <p:blipFill>
          <a:blip r:embed="rId5"/>
          <a:stretch>
            <a:fillRect/>
          </a:stretch>
        </p:blipFill>
        <p:spPr>
          <a:xfrm>
            <a:off x="4721225" y="2475537"/>
            <a:ext cx="1132850" cy="1388861"/>
          </a:xfrm>
          <a:prstGeom prst="rect">
            <a:avLst/>
          </a:prstGeom>
        </p:spPr>
      </p:pic>
      <p:sp>
        <p:nvSpPr>
          <p:cNvPr id="21" name="TextBox 20">
            <a:extLst>
              <a:ext uri="{FF2B5EF4-FFF2-40B4-BE49-F238E27FC236}">
                <a16:creationId xmlns:a16="http://schemas.microsoft.com/office/drawing/2014/main" id="{E6BE5838-0CFD-49B5-B2C8-18F24E4036B1}"/>
              </a:ext>
            </a:extLst>
          </p:cNvPr>
          <p:cNvSpPr txBox="1"/>
          <p:nvPr/>
        </p:nvSpPr>
        <p:spPr>
          <a:xfrm>
            <a:off x="4133631" y="3785224"/>
            <a:ext cx="2595541" cy="800219"/>
          </a:xfrm>
          <a:prstGeom prst="rect">
            <a:avLst/>
          </a:prstGeom>
          <a:noFill/>
        </p:spPr>
        <p:txBody>
          <a:bodyPr wrap="square" rtlCol="0">
            <a:spAutoFit/>
          </a:bodyPr>
          <a:lstStyle/>
          <a:p>
            <a:pPr algn="ctr"/>
            <a:r>
              <a:rPr lang="en-US" dirty="0">
                <a:solidFill>
                  <a:srgbClr val="00B050"/>
                </a:solidFill>
              </a:rPr>
              <a:t>Martha Frantz</a:t>
            </a:r>
          </a:p>
          <a:p>
            <a:pPr algn="ctr"/>
            <a:r>
              <a:rPr lang="en-US" sz="1400" dirty="0"/>
              <a:t>Sr. Research Analyst </a:t>
            </a:r>
          </a:p>
          <a:p>
            <a:pPr algn="ctr"/>
            <a:r>
              <a:rPr lang="en-US" sz="1400" dirty="0"/>
              <a:t>SRB - 122</a:t>
            </a:r>
          </a:p>
        </p:txBody>
      </p:sp>
      <p:cxnSp>
        <p:nvCxnSpPr>
          <p:cNvPr id="29" name="Straight Connector 28">
            <a:extLst>
              <a:ext uri="{FF2B5EF4-FFF2-40B4-BE49-F238E27FC236}">
                <a16:creationId xmlns:a16="http://schemas.microsoft.com/office/drawing/2014/main" id="{B5947FEB-C3EB-4D84-990D-A651264B72F7}"/>
              </a:ext>
            </a:extLst>
          </p:cNvPr>
          <p:cNvCxnSpPr/>
          <p:nvPr/>
        </p:nvCxnSpPr>
        <p:spPr>
          <a:xfrm>
            <a:off x="4572000" y="1835254"/>
            <a:ext cx="0" cy="502274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183C0F5D-F9D0-4394-8798-332CF5C35E5C}"/>
              </a:ext>
            </a:extLst>
          </p:cNvPr>
          <p:cNvPicPr>
            <a:picLocks noChangeAspect="1"/>
          </p:cNvPicPr>
          <p:nvPr/>
        </p:nvPicPr>
        <p:blipFill>
          <a:blip r:embed="rId6"/>
          <a:stretch>
            <a:fillRect/>
          </a:stretch>
        </p:blipFill>
        <p:spPr>
          <a:xfrm>
            <a:off x="1589672" y="4705326"/>
            <a:ext cx="1540551" cy="1417489"/>
          </a:xfrm>
          <a:prstGeom prst="rect">
            <a:avLst/>
          </a:prstGeom>
        </p:spPr>
      </p:pic>
      <p:sp>
        <p:nvSpPr>
          <p:cNvPr id="4" name="TextBox 3">
            <a:extLst>
              <a:ext uri="{FF2B5EF4-FFF2-40B4-BE49-F238E27FC236}">
                <a16:creationId xmlns:a16="http://schemas.microsoft.com/office/drawing/2014/main" id="{CCE4668D-ACE9-4E45-9010-52B62CAD0B36}"/>
              </a:ext>
            </a:extLst>
          </p:cNvPr>
          <p:cNvSpPr txBox="1"/>
          <p:nvPr/>
        </p:nvSpPr>
        <p:spPr>
          <a:xfrm>
            <a:off x="856851" y="6053532"/>
            <a:ext cx="3057520" cy="584775"/>
          </a:xfrm>
          <a:prstGeom prst="rect">
            <a:avLst/>
          </a:prstGeom>
          <a:noFill/>
        </p:spPr>
        <p:txBody>
          <a:bodyPr wrap="square" rtlCol="0">
            <a:spAutoFit/>
          </a:bodyPr>
          <a:lstStyle/>
          <a:p>
            <a:pPr algn="ctr"/>
            <a:r>
              <a:rPr lang="en-US" dirty="0">
                <a:solidFill>
                  <a:srgbClr val="00B050"/>
                </a:solidFill>
              </a:rPr>
              <a:t>Danette Robertson</a:t>
            </a:r>
          </a:p>
          <a:p>
            <a:pPr algn="ctr"/>
            <a:r>
              <a:rPr lang="en-US" sz="1400" dirty="0"/>
              <a:t>Sr. Admin Coordinator – ENV - 215</a:t>
            </a:r>
          </a:p>
        </p:txBody>
      </p:sp>
      <p:pic>
        <p:nvPicPr>
          <p:cNvPr id="9" name="Picture 8">
            <a:extLst>
              <a:ext uri="{FF2B5EF4-FFF2-40B4-BE49-F238E27FC236}">
                <a16:creationId xmlns:a16="http://schemas.microsoft.com/office/drawing/2014/main" id="{E9E56A6C-579A-4254-9192-E124663B47CF}"/>
              </a:ext>
            </a:extLst>
          </p:cNvPr>
          <p:cNvPicPr>
            <a:picLocks noChangeAspect="1"/>
          </p:cNvPicPr>
          <p:nvPr/>
        </p:nvPicPr>
        <p:blipFill>
          <a:blip r:embed="rId7"/>
          <a:stretch>
            <a:fillRect/>
          </a:stretch>
        </p:blipFill>
        <p:spPr>
          <a:xfrm>
            <a:off x="5924735" y="4629114"/>
            <a:ext cx="1478957" cy="1478957"/>
          </a:xfrm>
          <a:prstGeom prst="rect">
            <a:avLst/>
          </a:prstGeom>
        </p:spPr>
      </p:pic>
    </p:spTree>
    <p:extLst>
      <p:ext uri="{BB962C8B-B14F-4D97-AF65-F5344CB8AC3E}">
        <p14:creationId xmlns:p14="http://schemas.microsoft.com/office/powerpoint/2010/main" val="106209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0" y="0"/>
            <a:ext cx="9144000" cy="1024467"/>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p:spPr>
        <p:txBody>
          <a:bodyPr wrap="square" rtlCol="0">
            <a:spAutoFit/>
          </a:bodyPr>
          <a:lstStyle/>
          <a:p>
            <a:endParaRPr lang="en-US"/>
          </a:p>
        </p:txBody>
      </p:sp>
      <p:sp>
        <p:nvSpPr>
          <p:cNvPr id="7" name="TextBox 6"/>
          <p:cNvSpPr txBox="1"/>
          <p:nvPr/>
        </p:nvSpPr>
        <p:spPr>
          <a:xfrm>
            <a:off x="2042429" y="219845"/>
            <a:ext cx="5059142" cy="584775"/>
          </a:xfrm>
          <a:prstGeom prst="rect">
            <a:avLst/>
          </a:prstGeom>
          <a:noFill/>
        </p:spPr>
        <p:txBody>
          <a:bodyPr wrap="none" rtlCol="0">
            <a:spAutoFit/>
          </a:bodyPr>
          <a:lstStyle/>
          <a:p>
            <a:r>
              <a:rPr lang="en-US" sz="3200">
                <a:solidFill>
                  <a:schemeClr val="bg1"/>
                </a:solidFill>
                <a:latin typeface="Arial" panose="020B0604020202020204" pitchFamily="34" charset="0"/>
                <a:cs typeface="Arial" panose="020B0604020202020204" pitchFamily="34" charset="0"/>
              </a:rPr>
              <a:t>Conducting Your Research</a:t>
            </a:r>
          </a:p>
        </p:txBody>
      </p:sp>
      <p:sp>
        <p:nvSpPr>
          <p:cNvPr id="5" name="TextBox 4"/>
          <p:cNvSpPr txBox="1"/>
          <p:nvPr/>
        </p:nvSpPr>
        <p:spPr>
          <a:xfrm>
            <a:off x="752158" y="1480219"/>
            <a:ext cx="7858048" cy="4616648"/>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US" sz="2400">
                <a:latin typeface="Arial" panose="020B0604020202020204" pitchFamily="34" charset="0"/>
                <a:cs typeface="Arial" panose="020B0604020202020204" pitchFamily="34" charset="0"/>
              </a:rPr>
              <a:t>Follow the proposal plan</a:t>
            </a:r>
          </a:p>
          <a:p>
            <a:pPr marL="342900" indent="-342900">
              <a:spcAft>
                <a:spcPts val="1000"/>
              </a:spcAft>
              <a:buFont typeface="Arial" panose="020B0604020202020204" pitchFamily="34" charset="0"/>
              <a:buChar char="•"/>
            </a:pPr>
            <a:r>
              <a:rPr lang="en-US" sz="2400">
                <a:latin typeface="Arial" panose="020B0604020202020204" pitchFamily="34" charset="0"/>
                <a:cs typeface="Arial" panose="020B0604020202020204" pitchFamily="34" charset="0"/>
              </a:rPr>
              <a:t>Keep track of how long each experiment will take and when to initiate it</a:t>
            </a:r>
          </a:p>
          <a:p>
            <a:pPr marL="342900" indent="-342900">
              <a:spcAft>
                <a:spcPts val="1000"/>
              </a:spcAft>
              <a:buFont typeface="Arial" panose="020B0604020202020204" pitchFamily="34" charset="0"/>
              <a:buChar char="•"/>
            </a:pPr>
            <a:r>
              <a:rPr lang="en-US" sz="2400">
                <a:latin typeface="Arial" panose="020B0604020202020204" pitchFamily="34" charset="0"/>
                <a:cs typeface="Arial" panose="020B0604020202020204" pitchFamily="34" charset="0"/>
              </a:rPr>
              <a:t>Consult regularly with your Major Professor</a:t>
            </a:r>
          </a:p>
          <a:p>
            <a:pPr marL="342900" indent="-342900">
              <a:spcAft>
                <a:spcPts val="1000"/>
              </a:spcAft>
              <a:buFont typeface="Arial" panose="020B0604020202020204" pitchFamily="34" charset="0"/>
              <a:buChar char="•"/>
            </a:pPr>
            <a:r>
              <a:rPr lang="en-US" sz="2400">
                <a:latin typeface="Arial" panose="020B0604020202020204" pitchFamily="34" charset="0"/>
                <a:cs typeface="Arial" panose="020B0604020202020204" pitchFamily="34" charset="0"/>
              </a:rPr>
              <a:t>Keep up with new developments in the field</a:t>
            </a:r>
          </a:p>
          <a:p>
            <a:pPr marL="342900" indent="-342900">
              <a:spcAft>
                <a:spcPts val="1000"/>
              </a:spcAft>
              <a:buFont typeface="Arial" panose="020B0604020202020204" pitchFamily="34" charset="0"/>
              <a:buChar char="•"/>
            </a:pPr>
            <a:r>
              <a:rPr lang="en-US" sz="2400">
                <a:latin typeface="Arial" panose="020B0604020202020204" pitchFamily="34" charset="0"/>
                <a:cs typeface="Arial" panose="020B0604020202020204" pitchFamily="34" charset="0"/>
              </a:rPr>
              <a:t>Be ready to adjust and update plan as needed, but in consultation with your Major Professor</a:t>
            </a:r>
          </a:p>
          <a:p>
            <a:pPr marL="342900" indent="-342900">
              <a:spcAft>
                <a:spcPts val="1000"/>
              </a:spcAft>
              <a:buFont typeface="Arial" panose="020B0604020202020204" pitchFamily="34" charset="0"/>
              <a:buChar char="•"/>
            </a:pPr>
            <a:r>
              <a:rPr lang="en-US" sz="2400">
                <a:latin typeface="Arial" panose="020B0604020202020204" pitchFamily="34" charset="0"/>
                <a:cs typeface="Arial" panose="020B0604020202020204" pitchFamily="34" charset="0"/>
              </a:rPr>
              <a:t>Appraise your graduate committee </a:t>
            </a:r>
            <a:r>
              <a:rPr lang="en-US" sz="2400">
                <a:solidFill>
                  <a:schemeClr val="accent1">
                    <a:lumMod val="75000"/>
                  </a:schemeClr>
                </a:solidFill>
                <a:latin typeface="Arial" panose="020B0604020202020204" pitchFamily="34" charset="0"/>
                <a:cs typeface="Arial" panose="020B0604020202020204" pitchFamily="34" charset="0"/>
              </a:rPr>
              <a:t>at least once a year</a:t>
            </a:r>
            <a:r>
              <a:rPr lang="en-US" sz="2400">
                <a:latin typeface="Arial" panose="020B0604020202020204" pitchFamily="34" charset="0"/>
                <a:cs typeface="Arial" panose="020B0604020202020204" pitchFamily="34" charset="0"/>
              </a:rPr>
              <a:t>, preferably with a written progress report</a:t>
            </a:r>
          </a:p>
          <a:p>
            <a:pPr marL="342900" indent="-342900">
              <a:spcAft>
                <a:spcPts val="1000"/>
              </a:spcAft>
              <a:buFont typeface="Arial" panose="020B0604020202020204" pitchFamily="34" charset="0"/>
              <a:buChar char="•"/>
            </a:pP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1290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389467" y="1291073"/>
            <a:ext cx="8534400" cy="5052665"/>
          </a:xfrm>
          <a:prstGeom prst="rect">
            <a:avLst/>
          </a:prstGeom>
        </p:spPr>
        <p:txBody>
          <a:bodyPr wrap="square">
            <a:spAutoFit/>
          </a:bodyPr>
          <a:lstStyle/>
          <a:p>
            <a:pPr marL="342900" indent="-342900">
              <a:spcAft>
                <a:spcPts val="1000"/>
              </a:spcAft>
              <a:buFont typeface="Arial" panose="020B0604020202020204" pitchFamily="34" charset="0"/>
              <a:buChar char="•"/>
            </a:pPr>
            <a:r>
              <a:rPr lang="en-US" sz="2400" dirty="0">
                <a:latin typeface="Arial" panose="020B0604020202020204" pitchFamily="34" charset="0"/>
                <a:cs typeface="Arial" panose="020B0604020202020204" pitchFamily="34" charset="0"/>
              </a:rPr>
              <a:t>Maintain a good log of all your experiments in a notebook</a:t>
            </a:r>
          </a:p>
          <a:p>
            <a:pPr marL="342900" indent="-342900">
              <a:spcAft>
                <a:spcPts val="1000"/>
              </a:spcAft>
              <a:buFont typeface="Arial" panose="020B0604020202020204" pitchFamily="34" charset="0"/>
              <a:buChar char="•"/>
            </a:pPr>
            <a:r>
              <a:rPr lang="en-US" sz="2400" dirty="0">
                <a:latin typeface="Arial" panose="020B0604020202020204" pitchFamily="34" charset="0"/>
                <a:cs typeface="Arial" panose="020B0604020202020204" pitchFamily="34" charset="0"/>
              </a:rPr>
              <a:t>Have a detailed experimental plan including reagent composition</a:t>
            </a:r>
          </a:p>
          <a:p>
            <a:pPr marL="342900" indent="-342900">
              <a:spcAft>
                <a:spcPts val="10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Record data for easy retrieval</a:t>
            </a:r>
          </a:p>
          <a:p>
            <a:pPr marL="342900" indent="-342900">
              <a:spcAft>
                <a:spcPts val="1000"/>
              </a:spcAft>
              <a:buFont typeface="Arial" panose="020B0604020202020204" pitchFamily="34" charset="0"/>
              <a:buChar char="•"/>
            </a:pPr>
            <a:r>
              <a:rPr lang="en-US" sz="2400" dirty="0">
                <a:latin typeface="Arial" panose="020B0604020202020204" pitchFamily="34" charset="0"/>
                <a:cs typeface="Arial" panose="020B0604020202020204" pitchFamily="34" charset="0"/>
              </a:rPr>
              <a:t>Machine generated data--- store in original format; make edits to a copy, not to the original file</a:t>
            </a:r>
          </a:p>
          <a:p>
            <a:pPr marL="342900" indent="-342900">
              <a:spcAft>
                <a:spcPts val="1000"/>
              </a:spcAft>
              <a:buFont typeface="Arial" panose="020B0604020202020204" pitchFamily="34" charset="0"/>
              <a:buChar char="•"/>
            </a:pPr>
            <a:r>
              <a:rPr lang="en-US" sz="2400" dirty="0">
                <a:latin typeface="Arial" panose="020B0604020202020204" pitchFamily="34" charset="0"/>
                <a:cs typeface="Arial" panose="020B0604020202020204" pitchFamily="34" charset="0"/>
              </a:rPr>
              <a:t>Back-up all data in multiple storage forms</a:t>
            </a:r>
          </a:p>
          <a:p>
            <a:pPr marL="342900" indent="-342900">
              <a:spcAft>
                <a:spcPts val="1000"/>
              </a:spcAft>
              <a:buFont typeface="Arial" panose="020B0604020202020204" pitchFamily="34" charset="0"/>
              <a:buChar char="•"/>
            </a:pPr>
            <a:r>
              <a:rPr lang="en-US" sz="2400" dirty="0">
                <a:latin typeface="Arial" panose="020B0604020202020204" pitchFamily="34" charset="0"/>
                <a:cs typeface="Arial" panose="020B0604020202020204" pitchFamily="34" charset="0"/>
              </a:rPr>
              <a:t>Type out your experimental plan, results and conclusions while everything is still fresh in your mind</a:t>
            </a:r>
          </a:p>
          <a:p>
            <a:pPr marL="342900" indent="-342900">
              <a:spcAft>
                <a:spcPts val="1000"/>
              </a:spcAft>
              <a:buFont typeface="Arial" panose="020B0604020202020204" pitchFamily="34" charset="0"/>
              <a:buChar char="•"/>
            </a:pPr>
            <a:r>
              <a:rPr lang="en-US" sz="2400" dirty="0">
                <a:latin typeface="Arial" panose="020B0604020202020204" pitchFamily="34" charset="0"/>
                <a:cs typeface="Arial" panose="020B0604020202020204" pitchFamily="34" charset="0"/>
              </a:rPr>
              <a:t>Keep it organized so that it is easy to find</a:t>
            </a:r>
          </a:p>
          <a:p>
            <a:pPr>
              <a:spcAft>
                <a:spcPts val="1000"/>
              </a:spcAft>
            </a:pPr>
            <a:endParaRPr lang="en-US" sz="2400" dirty="0">
              <a:latin typeface="Arial" panose="020B0604020202020204" pitchFamily="34" charset="0"/>
              <a:cs typeface="Arial" panose="020B0604020202020204" pitchFamily="34" charset="0"/>
            </a:endParaRPr>
          </a:p>
        </p:txBody>
      </p:sp>
      <p:sp>
        <p:nvSpPr>
          <p:cNvPr id="8" name="Rectangle 7"/>
          <p:cNvSpPr/>
          <p:nvPr/>
        </p:nvSpPr>
        <p:spPr>
          <a:xfrm>
            <a:off x="0" y="1"/>
            <a:ext cx="9144000" cy="103665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2119" y="268209"/>
            <a:ext cx="8559762" cy="584775"/>
          </a:xfrm>
          <a:prstGeom prst="rect">
            <a:avLst/>
          </a:prstGeom>
          <a:noFill/>
        </p:spPr>
        <p:txBody>
          <a:bodyPr wrap="square" rtlCol="0">
            <a:spAutoFit/>
          </a:bodyPr>
          <a:lstStyle/>
          <a:p>
            <a:pPr marL="1377950" indent="-1377950" algn="ctr"/>
            <a:r>
              <a:rPr lang="en-US" sz="3200">
                <a:solidFill>
                  <a:schemeClr val="bg1"/>
                </a:solidFill>
                <a:latin typeface="Arial" panose="020B0604020202020204" pitchFamily="34" charset="0"/>
                <a:cs typeface="Arial" panose="020B0604020202020204" pitchFamily="34" charset="0"/>
              </a:rPr>
              <a:t>Make Your Thesis/Dissertation Writing Easy</a:t>
            </a:r>
          </a:p>
        </p:txBody>
      </p:sp>
      <p:sp>
        <p:nvSpPr>
          <p:cNvPr id="11" name="TextBox 10"/>
          <p:cNvSpPr txBox="1"/>
          <p:nvPr/>
        </p:nvSpPr>
        <p:spPr>
          <a:xfrm>
            <a:off x="733133" y="5792334"/>
            <a:ext cx="7216052" cy="954107"/>
          </a:xfrm>
          <a:prstGeom prst="rect">
            <a:avLst/>
          </a:prstGeom>
          <a:noFill/>
        </p:spPr>
        <p:txBody>
          <a:bodyPr wrap="square" rtlCol="0">
            <a:spAutoFit/>
          </a:bodyPr>
          <a:lstStyle/>
          <a:p>
            <a:r>
              <a:rPr lang="en-US" sz="2800">
                <a:solidFill>
                  <a:schemeClr val="accent6">
                    <a:lumMod val="75000"/>
                  </a:schemeClr>
                </a:solidFill>
                <a:latin typeface="Arial" panose="020B0604020202020204" pitchFamily="34" charset="0"/>
                <a:cs typeface="Arial" panose="020B0604020202020204" pitchFamily="34" charset="0"/>
              </a:rPr>
              <a:t>By doing so, you have already begun writing your thesis/dissertation</a:t>
            </a:r>
          </a:p>
        </p:txBody>
      </p:sp>
    </p:spTree>
    <p:extLst>
      <p:ext uri="{BB962C8B-B14F-4D97-AF65-F5344CB8AC3E}">
        <p14:creationId xmlns:p14="http://schemas.microsoft.com/office/powerpoint/2010/main" val="19050545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389467" y="1291073"/>
            <a:ext cx="8534400" cy="4298613"/>
          </a:xfrm>
          <a:prstGeom prst="rect">
            <a:avLst/>
          </a:prstGeom>
        </p:spPr>
        <p:txBody>
          <a:bodyPr wrap="square">
            <a:spAutoFit/>
          </a:bodyPr>
          <a:lstStyle/>
          <a:p>
            <a:pPr marL="342900" indent="-342900">
              <a:spcAft>
                <a:spcPts val="1000"/>
              </a:spcAft>
              <a:buFont typeface="Arial" panose="020B0604020202020204" pitchFamily="34" charset="0"/>
              <a:buChar char="•"/>
            </a:pPr>
            <a:r>
              <a:rPr lang="en-US" sz="2400">
                <a:latin typeface="Arial" panose="020B0604020202020204" pitchFamily="34" charset="0"/>
                <a:cs typeface="Arial" panose="020B0604020202020204" pitchFamily="34" charset="0"/>
              </a:rPr>
              <a:t>Publish your research</a:t>
            </a:r>
          </a:p>
          <a:p>
            <a:pPr marL="342900" indent="-342900">
              <a:spcAft>
                <a:spcPts val="1000"/>
              </a:spcAft>
              <a:buFont typeface="Arial" panose="020B0604020202020204" pitchFamily="34" charset="0"/>
              <a:buChar char="•"/>
            </a:pPr>
            <a:r>
              <a:rPr lang="en-US" sz="2400">
                <a:latin typeface="Arial" panose="020B0604020202020204" pitchFamily="34" charset="0"/>
                <a:cs typeface="Arial" panose="020B0604020202020204" pitchFamily="34" charset="0"/>
              </a:rPr>
              <a:t>A semester before actual graduation, meet with your committee to finalize the content and plan of your thesis/dissertation</a:t>
            </a:r>
          </a:p>
          <a:p>
            <a:pPr marL="342900" indent="-342900">
              <a:spcAft>
                <a:spcPts val="1000"/>
              </a:spcAft>
              <a:buFont typeface="Arial" panose="020B0604020202020204" pitchFamily="34" charset="0"/>
              <a:buChar char="•"/>
            </a:pPr>
            <a:r>
              <a:rPr lang="en-US" sz="2400">
                <a:latin typeface="Arial" panose="020B0604020202020204" pitchFamily="34" charset="0"/>
                <a:cs typeface="Arial" panose="020B0604020202020204" pitchFamily="34" charset="0"/>
              </a:rPr>
              <a:t>Complete thesis/dissertation writing in consultation with your Major Professor (</a:t>
            </a:r>
            <a:r>
              <a:rPr lang="en-US" sz="2400">
                <a:solidFill>
                  <a:schemeClr val="accent1">
                    <a:lumMod val="75000"/>
                  </a:schemeClr>
                </a:solidFill>
                <a:latin typeface="Arial" panose="020B0604020202020204" pitchFamily="34" charset="0"/>
                <a:cs typeface="Arial" panose="020B0604020202020204" pitchFamily="34" charset="0"/>
              </a:rPr>
              <a:t>it does take couple of months, hence do not procrastinate</a:t>
            </a:r>
            <a:r>
              <a:rPr lang="en-US" sz="2400">
                <a:latin typeface="Arial" panose="020B0604020202020204" pitchFamily="34" charset="0"/>
                <a:cs typeface="Arial" panose="020B0604020202020204" pitchFamily="34" charset="0"/>
              </a:rPr>
              <a:t>)</a:t>
            </a:r>
          </a:p>
          <a:p>
            <a:pPr marL="342900" indent="-342900">
              <a:spcAft>
                <a:spcPts val="1000"/>
              </a:spcAft>
              <a:buFont typeface="Arial" panose="020B0604020202020204" pitchFamily="34" charset="0"/>
              <a:buChar char="•"/>
            </a:pPr>
            <a:r>
              <a:rPr lang="en-US" sz="2400">
                <a:latin typeface="Arial" panose="020B0604020202020204" pitchFamily="34" charset="0"/>
                <a:cs typeface="Arial" panose="020B0604020202020204" pitchFamily="34" charset="0"/>
              </a:rPr>
              <a:t>While you are working on writing, schedule a defense date keeping in mind deadlines set by graduate school</a:t>
            </a:r>
          </a:p>
          <a:p>
            <a:pPr marL="342900" indent="-342900">
              <a:spcAft>
                <a:spcPts val="1000"/>
              </a:spcAft>
              <a:buFont typeface="Arial" panose="020B0604020202020204" pitchFamily="34" charset="0"/>
              <a:buChar char="•"/>
            </a:pPr>
            <a:r>
              <a:rPr lang="en-US" sz="2400">
                <a:latin typeface="Arial" panose="020B0604020202020204" pitchFamily="34" charset="0"/>
                <a:cs typeface="Arial" panose="020B0604020202020204" pitchFamily="34" charset="0"/>
              </a:rPr>
              <a:t>Oral defense of your thesis/dissertation</a:t>
            </a:r>
          </a:p>
        </p:txBody>
      </p:sp>
      <p:sp>
        <p:nvSpPr>
          <p:cNvPr id="8" name="Rectangle 7"/>
          <p:cNvSpPr/>
          <p:nvPr/>
        </p:nvSpPr>
        <p:spPr>
          <a:xfrm>
            <a:off x="0" y="1"/>
            <a:ext cx="9144000" cy="103665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2119" y="268209"/>
            <a:ext cx="8559762" cy="584775"/>
          </a:xfrm>
          <a:prstGeom prst="rect">
            <a:avLst/>
          </a:prstGeom>
          <a:noFill/>
        </p:spPr>
        <p:txBody>
          <a:bodyPr wrap="square" rtlCol="0">
            <a:spAutoFit/>
          </a:bodyPr>
          <a:lstStyle/>
          <a:p>
            <a:pPr marL="1377950" indent="-1377950" algn="ctr"/>
            <a:r>
              <a:rPr lang="en-US" sz="3200">
                <a:solidFill>
                  <a:schemeClr val="bg1"/>
                </a:solidFill>
                <a:latin typeface="Arial" panose="020B0604020202020204" pitchFamily="34" charset="0"/>
                <a:cs typeface="Arial" panose="020B0604020202020204" pitchFamily="34" charset="0"/>
              </a:rPr>
              <a:t>Step 6: Almost there</a:t>
            </a:r>
          </a:p>
        </p:txBody>
      </p:sp>
      <p:sp>
        <p:nvSpPr>
          <p:cNvPr id="11" name="TextBox 10"/>
          <p:cNvSpPr txBox="1"/>
          <p:nvPr/>
        </p:nvSpPr>
        <p:spPr>
          <a:xfrm>
            <a:off x="1927976" y="5844105"/>
            <a:ext cx="5288048" cy="523220"/>
          </a:xfrm>
          <a:prstGeom prst="rect">
            <a:avLst/>
          </a:prstGeom>
          <a:noFill/>
          <a:ln>
            <a:solidFill>
              <a:schemeClr val="tx1"/>
            </a:solidFill>
          </a:ln>
        </p:spPr>
        <p:txBody>
          <a:bodyPr wrap="square" rtlCol="0">
            <a:spAutoFit/>
          </a:bodyPr>
          <a:lstStyle/>
          <a:p>
            <a:r>
              <a:rPr lang="en-US" sz="2800">
                <a:solidFill>
                  <a:schemeClr val="accent6">
                    <a:lumMod val="75000"/>
                  </a:schemeClr>
                </a:solidFill>
                <a:latin typeface="Arial" panose="020B0604020202020204" pitchFamily="34" charset="0"/>
                <a:cs typeface="Arial" panose="020B0604020202020204" pitchFamily="34" charset="0"/>
              </a:rPr>
              <a:t>You are not alone in this journey</a:t>
            </a:r>
          </a:p>
        </p:txBody>
      </p:sp>
    </p:spTree>
    <p:extLst>
      <p:ext uri="{BB962C8B-B14F-4D97-AF65-F5344CB8AC3E}">
        <p14:creationId xmlns:p14="http://schemas.microsoft.com/office/powerpoint/2010/main" val="41797025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descr="Image result for stairw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17610"/>
            <a:ext cx="7597943" cy="1077218"/>
          </a:xfrm>
          <a:prstGeom prst="rect">
            <a:avLst/>
          </a:prstGeom>
          <a:solidFill>
            <a:schemeClr val="tx1"/>
          </a:solidFill>
        </p:spPr>
        <p:txBody>
          <a:bodyPr wrap="square" rtlCol="0">
            <a:spAutoFit/>
          </a:bodyPr>
          <a:lstStyle/>
          <a:p>
            <a:pPr algn="ctr"/>
            <a:r>
              <a:rPr lang="en-US" sz="3200">
                <a:solidFill>
                  <a:schemeClr val="bg1"/>
                </a:solidFill>
                <a:latin typeface="Arial" panose="020B0604020202020204" pitchFamily="34" charset="0"/>
                <a:cs typeface="Arial" panose="020B0604020202020204" pitchFamily="34" charset="0"/>
              </a:rPr>
              <a:t>Step-by-Step to a Successful Thesis/Dissertation</a:t>
            </a:r>
          </a:p>
        </p:txBody>
      </p:sp>
      <p:pic>
        <p:nvPicPr>
          <p:cNvPr id="6" name="Picture 2" descr="Image result for thesis/dissertati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569"/>
          <a:stretch/>
        </p:blipFill>
        <p:spPr bwMode="auto">
          <a:xfrm>
            <a:off x="7376061" y="0"/>
            <a:ext cx="1441082" cy="106042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597838" y="1274116"/>
            <a:ext cx="3948325" cy="5324562"/>
            <a:chOff x="2597837" y="1274116"/>
            <a:chExt cx="3948325" cy="5324562"/>
          </a:xfrm>
        </p:grpSpPr>
        <p:sp>
          <p:nvSpPr>
            <p:cNvPr id="2" name="TextBox 1"/>
            <p:cNvSpPr txBox="1"/>
            <p:nvPr/>
          </p:nvSpPr>
          <p:spPr>
            <a:xfrm>
              <a:off x="3040009" y="1274116"/>
              <a:ext cx="3063980" cy="523220"/>
            </a:xfrm>
            <a:prstGeom prst="rect">
              <a:avLst/>
            </a:prstGeom>
            <a:solidFill>
              <a:srgbClr val="92D050"/>
            </a:solidFill>
          </p:spPr>
          <p:txBody>
            <a:bodyPr wrap="none" rtlCol="0">
              <a:spAutoFit/>
            </a:bodyPr>
            <a:lstStyle/>
            <a:p>
              <a:r>
                <a:rPr lang="en-US" sz="2800"/>
                <a:t>Thesis /Dissertation</a:t>
              </a:r>
            </a:p>
          </p:txBody>
        </p:sp>
        <p:sp>
          <p:nvSpPr>
            <p:cNvPr id="8" name="TextBox 7"/>
            <p:cNvSpPr txBox="1"/>
            <p:nvPr/>
          </p:nvSpPr>
          <p:spPr>
            <a:xfrm>
              <a:off x="2597837" y="6075458"/>
              <a:ext cx="3948325" cy="523220"/>
            </a:xfrm>
            <a:prstGeom prst="rect">
              <a:avLst/>
            </a:prstGeom>
            <a:solidFill>
              <a:srgbClr val="92D050"/>
            </a:solidFill>
          </p:spPr>
          <p:txBody>
            <a:bodyPr wrap="none" rtlCol="0">
              <a:spAutoFit/>
            </a:bodyPr>
            <a:lstStyle/>
            <a:p>
              <a:r>
                <a:rPr lang="en-US" sz="2800"/>
                <a:t>Graduate Mentor/Advisor</a:t>
              </a:r>
            </a:p>
          </p:txBody>
        </p:sp>
        <p:sp>
          <p:nvSpPr>
            <p:cNvPr id="10" name="TextBox 9"/>
            <p:cNvSpPr txBox="1"/>
            <p:nvPr/>
          </p:nvSpPr>
          <p:spPr>
            <a:xfrm>
              <a:off x="2949311" y="5100488"/>
              <a:ext cx="3245376" cy="523220"/>
            </a:xfrm>
            <a:prstGeom prst="rect">
              <a:avLst/>
            </a:prstGeom>
            <a:solidFill>
              <a:srgbClr val="92D050"/>
            </a:solidFill>
          </p:spPr>
          <p:txBody>
            <a:bodyPr wrap="none" rtlCol="0">
              <a:spAutoFit/>
            </a:bodyPr>
            <a:lstStyle/>
            <a:p>
              <a:r>
                <a:rPr lang="en-US" sz="2800"/>
                <a:t>Graduate Committee</a:t>
              </a:r>
            </a:p>
          </p:txBody>
        </p:sp>
        <p:sp>
          <p:nvSpPr>
            <p:cNvPr id="11" name="TextBox 10"/>
            <p:cNvSpPr txBox="1"/>
            <p:nvPr/>
          </p:nvSpPr>
          <p:spPr>
            <a:xfrm>
              <a:off x="3602791" y="4146066"/>
              <a:ext cx="1938416" cy="523220"/>
            </a:xfrm>
            <a:prstGeom prst="rect">
              <a:avLst/>
            </a:prstGeom>
            <a:solidFill>
              <a:srgbClr val="92D050"/>
            </a:solidFill>
          </p:spPr>
          <p:txBody>
            <a:bodyPr wrap="none" rtlCol="0">
              <a:spAutoFit/>
            </a:bodyPr>
            <a:lstStyle/>
            <a:p>
              <a:r>
                <a:rPr lang="en-US" sz="2800"/>
                <a:t>Degree Plan</a:t>
              </a:r>
            </a:p>
          </p:txBody>
        </p:sp>
        <p:sp>
          <p:nvSpPr>
            <p:cNvPr id="12" name="TextBox 11"/>
            <p:cNvSpPr txBox="1"/>
            <p:nvPr/>
          </p:nvSpPr>
          <p:spPr>
            <a:xfrm>
              <a:off x="3238108" y="3209196"/>
              <a:ext cx="2667782" cy="523220"/>
            </a:xfrm>
            <a:prstGeom prst="rect">
              <a:avLst/>
            </a:prstGeom>
            <a:solidFill>
              <a:srgbClr val="92D050"/>
            </a:solidFill>
          </p:spPr>
          <p:txBody>
            <a:bodyPr wrap="none" rtlCol="0">
              <a:spAutoFit/>
            </a:bodyPr>
            <a:lstStyle/>
            <a:p>
              <a:r>
                <a:rPr lang="en-US" sz="2800"/>
                <a:t>Qualifying Exams</a:t>
              </a:r>
            </a:p>
          </p:txBody>
        </p:sp>
        <p:sp>
          <p:nvSpPr>
            <p:cNvPr id="13" name="TextBox 12"/>
            <p:cNvSpPr txBox="1"/>
            <p:nvPr/>
          </p:nvSpPr>
          <p:spPr>
            <a:xfrm>
              <a:off x="3846160" y="2217860"/>
              <a:ext cx="1451679" cy="523220"/>
            </a:xfrm>
            <a:prstGeom prst="rect">
              <a:avLst/>
            </a:prstGeom>
            <a:solidFill>
              <a:srgbClr val="92D050"/>
            </a:solidFill>
          </p:spPr>
          <p:txBody>
            <a:bodyPr wrap="none" rtlCol="0">
              <a:spAutoFit/>
            </a:bodyPr>
            <a:lstStyle/>
            <a:p>
              <a:r>
                <a:rPr lang="en-US" sz="2800"/>
                <a:t>Proposal</a:t>
              </a:r>
            </a:p>
          </p:txBody>
        </p:sp>
        <p:sp>
          <p:nvSpPr>
            <p:cNvPr id="3" name="Right Arrow 2"/>
            <p:cNvSpPr/>
            <p:nvPr/>
          </p:nvSpPr>
          <p:spPr>
            <a:xfrm rot="16200000">
              <a:off x="4371974" y="5692928"/>
              <a:ext cx="400050" cy="26161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6200000">
              <a:off x="4371974" y="4740428"/>
              <a:ext cx="400050" cy="26161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6200000">
              <a:off x="4371974" y="3787928"/>
              <a:ext cx="400050" cy="26161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6200000">
              <a:off x="4371974" y="2816378"/>
              <a:ext cx="400050" cy="26161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6200000">
              <a:off x="4371974" y="1863878"/>
              <a:ext cx="400050" cy="26161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9229628"/>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EE60-7457-43CF-AFF9-E175376715AB}"/>
              </a:ext>
            </a:extLst>
          </p:cNvPr>
          <p:cNvSpPr>
            <a:spLocks noGrp="1"/>
          </p:cNvSpPr>
          <p:nvPr>
            <p:ph type="title"/>
          </p:nvPr>
        </p:nvSpPr>
        <p:spPr>
          <a:xfrm>
            <a:off x="1752600" y="609600"/>
            <a:ext cx="6698068" cy="970450"/>
          </a:xfrm>
        </p:spPr>
        <p:txBody>
          <a:bodyPr>
            <a:normAutofit fontScale="90000"/>
          </a:bodyPr>
          <a:lstStyle/>
          <a:p>
            <a:r>
              <a:rPr lang="en-US" dirty="0">
                <a:solidFill>
                  <a:srgbClr val="92D050"/>
                </a:solidFill>
                <a:latin typeface="Arial Narrow" panose="020B0606020202030204" pitchFamily="34" charset="0"/>
              </a:rPr>
              <a:t>Salaried Graduate Assistantships</a:t>
            </a:r>
          </a:p>
        </p:txBody>
      </p:sp>
      <p:pic>
        <p:nvPicPr>
          <p:cNvPr id="4" name="Picture 3">
            <a:extLst>
              <a:ext uri="{FF2B5EF4-FFF2-40B4-BE49-F238E27FC236}">
                <a16:creationId xmlns:a16="http://schemas.microsoft.com/office/drawing/2014/main" id="{BAAC1F00-FD14-4DFA-AB45-77C23F755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
        <p:nvSpPr>
          <p:cNvPr id="7" name="Content Placeholder 2">
            <a:extLst>
              <a:ext uri="{FF2B5EF4-FFF2-40B4-BE49-F238E27FC236}">
                <a16:creationId xmlns:a16="http://schemas.microsoft.com/office/drawing/2014/main" id="{FBD27904-F02E-9EBF-F59A-8A594EF97AB2}"/>
              </a:ext>
            </a:extLst>
          </p:cNvPr>
          <p:cNvSpPr>
            <a:spLocks noGrp="1"/>
          </p:cNvSpPr>
          <p:nvPr>
            <p:ph idx="1"/>
          </p:nvPr>
        </p:nvSpPr>
        <p:spPr>
          <a:xfrm>
            <a:off x="704850" y="2036763"/>
            <a:ext cx="7764463" cy="4059237"/>
          </a:xfrm>
        </p:spPr>
        <p:txBody>
          <a:bodyPr>
            <a:normAutofit/>
          </a:bodyPr>
          <a:lstStyle/>
          <a:p>
            <a:pPr lvl="1">
              <a:buFont typeface="Arial" panose="020B0604020202020204" pitchFamily="34" charset="0"/>
              <a:buChar char="•"/>
            </a:pPr>
            <a:r>
              <a:rPr lang="en-US" sz="3200" dirty="0">
                <a:solidFill>
                  <a:schemeClr val="bg1"/>
                </a:solidFill>
                <a:latin typeface="Arial Narrow" panose="020B0606020202030204" pitchFamily="34" charset="0"/>
              </a:rPr>
              <a:t>Types of Assistantships:</a:t>
            </a:r>
          </a:p>
          <a:p>
            <a:pPr lvl="2">
              <a:buFont typeface="Courier New" panose="02070309020205020404" pitchFamily="49" charset="0"/>
              <a:buChar char="o"/>
            </a:pPr>
            <a:r>
              <a:rPr lang="en-US" sz="3000" dirty="0">
                <a:solidFill>
                  <a:schemeClr val="bg1"/>
                </a:solidFill>
                <a:latin typeface="Arial Narrow" panose="020B0606020202030204" pitchFamily="34" charset="0"/>
              </a:rPr>
              <a:t> Research Assistant (RA)</a:t>
            </a:r>
          </a:p>
          <a:p>
            <a:pPr lvl="2">
              <a:buFont typeface="Courier New" panose="02070309020205020404" pitchFamily="49" charset="0"/>
              <a:buChar char="o"/>
            </a:pPr>
            <a:r>
              <a:rPr lang="en-US" sz="3000" dirty="0">
                <a:solidFill>
                  <a:schemeClr val="bg1"/>
                </a:solidFill>
                <a:latin typeface="Arial Narrow" panose="020B0606020202030204" pitchFamily="34" charset="0"/>
              </a:rPr>
              <a:t> Teaching Assistant (TA)</a:t>
            </a:r>
          </a:p>
          <a:p>
            <a:pPr lvl="2">
              <a:buFont typeface="Courier New" panose="02070309020205020404" pitchFamily="49" charset="0"/>
              <a:buChar char="o"/>
            </a:pPr>
            <a:endParaRPr lang="en-US" sz="3000" dirty="0">
              <a:solidFill>
                <a:schemeClr val="bg1"/>
              </a:solidFill>
              <a:latin typeface="Arial Narrow" panose="020B0606020202030204" pitchFamily="34" charset="0"/>
            </a:endParaRPr>
          </a:p>
          <a:p>
            <a:pPr lvl="1">
              <a:buFont typeface="Arial" panose="020B0604020202020204" pitchFamily="34" charset="0"/>
              <a:buChar char="•"/>
            </a:pPr>
            <a:r>
              <a:rPr lang="en-US" sz="3200" dirty="0">
                <a:solidFill>
                  <a:schemeClr val="bg1"/>
                </a:solidFill>
                <a:latin typeface="Arial Narrow" panose="020B0606020202030204" pitchFamily="34" charset="0"/>
              </a:rPr>
              <a:t>Supervision is provided by:</a:t>
            </a:r>
          </a:p>
          <a:p>
            <a:pPr lvl="2">
              <a:buFont typeface="Courier New" panose="02070309020205020404" pitchFamily="49" charset="0"/>
              <a:buChar char="o"/>
            </a:pPr>
            <a:r>
              <a:rPr lang="en-US" sz="3000" dirty="0">
                <a:solidFill>
                  <a:schemeClr val="bg1"/>
                </a:solidFill>
                <a:latin typeface="Arial Narrow" panose="020B0606020202030204" pitchFamily="34" charset="0"/>
              </a:rPr>
              <a:t> RA = major advisor</a:t>
            </a:r>
          </a:p>
          <a:p>
            <a:pPr lvl="2">
              <a:buFont typeface="Courier New" panose="02070309020205020404" pitchFamily="49" charset="0"/>
              <a:buChar char="o"/>
            </a:pPr>
            <a:r>
              <a:rPr lang="en-US" sz="3000" dirty="0">
                <a:solidFill>
                  <a:schemeClr val="bg1"/>
                </a:solidFill>
                <a:latin typeface="Arial Narrow" panose="020B0606020202030204" pitchFamily="34" charset="0"/>
              </a:rPr>
              <a:t> TA = Lab Supervisor/Faculty (instructor of record)</a:t>
            </a:r>
          </a:p>
        </p:txBody>
      </p:sp>
    </p:spTree>
    <p:extLst>
      <p:ext uri="{BB962C8B-B14F-4D97-AF65-F5344CB8AC3E}">
        <p14:creationId xmlns:p14="http://schemas.microsoft.com/office/powerpoint/2010/main" val="3796837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EE60-7457-43CF-AFF9-E175376715AB}"/>
              </a:ext>
            </a:extLst>
          </p:cNvPr>
          <p:cNvSpPr>
            <a:spLocks noGrp="1"/>
          </p:cNvSpPr>
          <p:nvPr>
            <p:ph type="title"/>
          </p:nvPr>
        </p:nvSpPr>
        <p:spPr>
          <a:xfrm>
            <a:off x="1752599" y="609600"/>
            <a:ext cx="7210426" cy="970450"/>
          </a:xfrm>
        </p:spPr>
        <p:txBody>
          <a:bodyPr>
            <a:normAutofit fontScale="90000"/>
          </a:bodyPr>
          <a:lstStyle/>
          <a:p>
            <a:r>
              <a:rPr lang="en-US" dirty="0">
                <a:solidFill>
                  <a:srgbClr val="92D050"/>
                </a:solidFill>
                <a:latin typeface="Arial Narrow" panose="020B0606020202030204" pitchFamily="34" charset="0"/>
              </a:rPr>
              <a:t>Salaried Teaching Assistantships (TA)</a:t>
            </a:r>
          </a:p>
        </p:txBody>
      </p:sp>
      <p:pic>
        <p:nvPicPr>
          <p:cNvPr id="4" name="Picture 3">
            <a:extLst>
              <a:ext uri="{FF2B5EF4-FFF2-40B4-BE49-F238E27FC236}">
                <a16:creationId xmlns:a16="http://schemas.microsoft.com/office/drawing/2014/main" id="{BAAC1F00-FD14-4DFA-AB45-77C23F755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
        <p:nvSpPr>
          <p:cNvPr id="7" name="Content Placeholder 2">
            <a:extLst>
              <a:ext uri="{FF2B5EF4-FFF2-40B4-BE49-F238E27FC236}">
                <a16:creationId xmlns:a16="http://schemas.microsoft.com/office/drawing/2014/main" id="{94499C8A-649A-B0CE-0EED-B09DC4526ED4}"/>
              </a:ext>
            </a:extLst>
          </p:cNvPr>
          <p:cNvSpPr>
            <a:spLocks noGrp="1"/>
          </p:cNvSpPr>
          <p:nvPr>
            <p:ph idx="1"/>
          </p:nvPr>
        </p:nvSpPr>
        <p:spPr>
          <a:xfrm>
            <a:off x="685800" y="2074863"/>
            <a:ext cx="7764463" cy="4059237"/>
          </a:xfrm>
        </p:spPr>
        <p:txBody>
          <a:bodyPr>
            <a:normAutofit/>
          </a:bodyPr>
          <a:lstStyle/>
          <a:p>
            <a:pPr marL="414000" lvl="1" indent="0">
              <a:buNone/>
            </a:pPr>
            <a:r>
              <a:rPr lang="en-US" sz="3400" u="sng" dirty="0">
                <a:solidFill>
                  <a:schemeClr val="bg1"/>
                </a:solidFill>
                <a:latin typeface="Arial Narrow" panose="020B0606020202030204" pitchFamily="34" charset="0"/>
              </a:rPr>
              <a:t>Eligibility Requirements for TA</a:t>
            </a:r>
          </a:p>
          <a:p>
            <a:pPr lvl="1"/>
            <a:r>
              <a:rPr lang="en-US" sz="3200" dirty="0">
                <a:solidFill>
                  <a:schemeClr val="bg1"/>
                </a:solidFill>
                <a:latin typeface="Arial Narrow" panose="020B0606020202030204" pitchFamily="34" charset="0"/>
              </a:rPr>
              <a:t>Research-based MS, PhD</a:t>
            </a:r>
          </a:p>
          <a:p>
            <a:pPr lvl="1"/>
            <a:r>
              <a:rPr lang="en-US" sz="3200" dirty="0">
                <a:solidFill>
                  <a:schemeClr val="bg1"/>
                </a:solidFill>
                <a:latin typeface="Arial Narrow" panose="020B0606020202030204" pitchFamily="34" charset="0"/>
              </a:rPr>
              <a:t>Enroll in 9sh of 5000 &amp; 6000-level offerings</a:t>
            </a:r>
          </a:p>
          <a:p>
            <a:pPr lvl="1"/>
            <a:r>
              <a:rPr lang="en-US" sz="3200" dirty="0">
                <a:solidFill>
                  <a:schemeClr val="bg1"/>
                </a:solidFill>
                <a:latin typeface="Arial Narrow" panose="020B0606020202030204" pitchFamily="34" charset="0"/>
              </a:rPr>
              <a:t>3.0 GPA – semester + cumulative </a:t>
            </a:r>
          </a:p>
          <a:p>
            <a:pPr lvl="1"/>
            <a:r>
              <a:rPr lang="en-US" sz="3200" dirty="0">
                <a:solidFill>
                  <a:schemeClr val="bg1"/>
                </a:solidFill>
                <a:latin typeface="Arial Narrow" panose="020B0606020202030204" pitchFamily="34" charset="0"/>
              </a:rPr>
              <a:t>Satisfactory progress in degree program</a:t>
            </a:r>
          </a:p>
        </p:txBody>
      </p:sp>
    </p:spTree>
    <p:extLst>
      <p:ext uri="{BB962C8B-B14F-4D97-AF65-F5344CB8AC3E}">
        <p14:creationId xmlns:p14="http://schemas.microsoft.com/office/powerpoint/2010/main" val="920402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EE60-7457-43CF-AFF9-E175376715AB}"/>
              </a:ext>
            </a:extLst>
          </p:cNvPr>
          <p:cNvSpPr>
            <a:spLocks noGrp="1"/>
          </p:cNvSpPr>
          <p:nvPr>
            <p:ph type="title"/>
          </p:nvPr>
        </p:nvSpPr>
        <p:spPr>
          <a:xfrm>
            <a:off x="1752600" y="609600"/>
            <a:ext cx="6698068" cy="970450"/>
          </a:xfrm>
        </p:spPr>
        <p:txBody>
          <a:bodyPr/>
          <a:lstStyle/>
          <a:p>
            <a:pPr algn="ctr"/>
            <a:r>
              <a:rPr lang="en-US" dirty="0">
                <a:solidFill>
                  <a:srgbClr val="92D050"/>
                </a:solidFill>
                <a:latin typeface="Arial Narrow" panose="020B0606020202030204" pitchFamily="34" charset="0"/>
              </a:rPr>
              <a:t>Salaried TAs</a:t>
            </a:r>
          </a:p>
        </p:txBody>
      </p:sp>
      <p:pic>
        <p:nvPicPr>
          <p:cNvPr id="4" name="Picture 3">
            <a:extLst>
              <a:ext uri="{FF2B5EF4-FFF2-40B4-BE49-F238E27FC236}">
                <a16:creationId xmlns:a16="http://schemas.microsoft.com/office/drawing/2014/main" id="{BAAC1F00-FD14-4DFA-AB45-77C23F755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
        <p:nvSpPr>
          <p:cNvPr id="7" name="Content Placeholder 2">
            <a:extLst>
              <a:ext uri="{FF2B5EF4-FFF2-40B4-BE49-F238E27FC236}">
                <a16:creationId xmlns:a16="http://schemas.microsoft.com/office/drawing/2014/main" id="{3DBFD586-C54E-9680-B5DE-940218716294}"/>
              </a:ext>
            </a:extLst>
          </p:cNvPr>
          <p:cNvSpPr>
            <a:spLocks noGrp="1"/>
          </p:cNvSpPr>
          <p:nvPr>
            <p:ph idx="1"/>
          </p:nvPr>
        </p:nvSpPr>
        <p:spPr>
          <a:xfrm>
            <a:off x="371475" y="1931988"/>
            <a:ext cx="8448675" cy="4316412"/>
          </a:xfrm>
        </p:spPr>
        <p:txBody>
          <a:bodyPr>
            <a:normAutofit fontScale="92500" lnSpcReduction="20000"/>
          </a:bodyPr>
          <a:lstStyle/>
          <a:p>
            <a:pPr marL="414000" lvl="1" indent="0">
              <a:buNone/>
            </a:pPr>
            <a:r>
              <a:rPr lang="en-US" sz="3400" u="sng" dirty="0">
                <a:solidFill>
                  <a:schemeClr val="bg1"/>
                </a:solidFill>
                <a:latin typeface="Arial Narrow" panose="020B0606020202030204" pitchFamily="34" charset="0"/>
              </a:rPr>
              <a:t>Terms of Employment</a:t>
            </a:r>
          </a:p>
          <a:p>
            <a:pPr lvl="1">
              <a:spcAft>
                <a:spcPts val="1200"/>
              </a:spcAft>
            </a:pPr>
            <a:r>
              <a:rPr lang="en-US" sz="3200" dirty="0">
                <a:solidFill>
                  <a:schemeClr val="bg1"/>
                </a:solidFill>
                <a:latin typeface="Arial Narrow" panose="020B0606020202030204" pitchFamily="34" charset="0"/>
              </a:rPr>
              <a:t>20 hours/week / 0.50 FTE</a:t>
            </a:r>
          </a:p>
          <a:p>
            <a:pPr lvl="1">
              <a:spcAft>
                <a:spcPts val="1200"/>
              </a:spcAft>
            </a:pPr>
            <a:r>
              <a:rPr lang="en-US" sz="3200" dirty="0">
                <a:solidFill>
                  <a:schemeClr val="bg1"/>
                </a:solidFill>
                <a:latin typeface="Arial Narrow" panose="020B0606020202030204" pitchFamily="34" charset="0"/>
              </a:rPr>
              <a:t>Nine-month term</a:t>
            </a:r>
          </a:p>
          <a:p>
            <a:pPr lvl="1"/>
            <a:r>
              <a:rPr lang="en-US" sz="3200" dirty="0">
                <a:solidFill>
                  <a:schemeClr val="bg1"/>
                </a:solidFill>
                <a:latin typeface="Arial Narrow" panose="020B0606020202030204" pitchFamily="34" charset="0"/>
              </a:rPr>
              <a:t>Term  limits* for TA, if eligible</a:t>
            </a:r>
          </a:p>
          <a:p>
            <a:pPr lvl="2"/>
            <a:r>
              <a:rPr lang="en-US" sz="3000" dirty="0">
                <a:solidFill>
                  <a:schemeClr val="bg1"/>
                </a:solidFill>
                <a:latin typeface="Arial Narrow" panose="020B0606020202030204" pitchFamily="34" charset="0"/>
              </a:rPr>
              <a:t>MS  - 3 years (6 long semesters)**</a:t>
            </a:r>
          </a:p>
          <a:p>
            <a:pPr lvl="2">
              <a:spcAft>
                <a:spcPts val="1200"/>
              </a:spcAft>
            </a:pPr>
            <a:r>
              <a:rPr lang="en-US" sz="3000" dirty="0">
                <a:solidFill>
                  <a:schemeClr val="bg1"/>
                </a:solidFill>
                <a:latin typeface="Arial Narrow" panose="020B0606020202030204" pitchFamily="34" charset="0"/>
              </a:rPr>
              <a:t>PhD - 6 years (12 long semesters)**</a:t>
            </a:r>
          </a:p>
          <a:p>
            <a:pPr marL="810000" lvl="2" indent="0">
              <a:spcAft>
                <a:spcPts val="1200"/>
              </a:spcAft>
              <a:buNone/>
            </a:pPr>
            <a:r>
              <a:rPr lang="en-US" sz="3000" dirty="0">
                <a:solidFill>
                  <a:schemeClr val="bg1"/>
                </a:solidFill>
                <a:latin typeface="Arial Narrow" panose="020B0606020202030204" pitchFamily="34" charset="0"/>
              </a:rPr>
              <a:t>*Pending satisfactory progression through milestones, evaluations, and review by supervisor</a:t>
            </a:r>
          </a:p>
          <a:p>
            <a:pPr marL="810000" lvl="2" indent="0">
              <a:buNone/>
            </a:pPr>
            <a:r>
              <a:rPr lang="en-US" sz="3000" b="1" i="1" dirty="0">
                <a:solidFill>
                  <a:schemeClr val="bg1"/>
                </a:solidFill>
                <a:latin typeface="Arial Narrow" panose="020B0606020202030204" pitchFamily="34" charset="0"/>
              </a:rPr>
              <a:t>**Employment term limits differ from graduate program limits!</a:t>
            </a:r>
          </a:p>
        </p:txBody>
      </p:sp>
    </p:spTree>
    <p:extLst>
      <p:ext uri="{BB962C8B-B14F-4D97-AF65-F5344CB8AC3E}">
        <p14:creationId xmlns:p14="http://schemas.microsoft.com/office/powerpoint/2010/main" val="1168863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EE60-7457-43CF-AFF9-E175376715AB}"/>
              </a:ext>
            </a:extLst>
          </p:cNvPr>
          <p:cNvSpPr>
            <a:spLocks noGrp="1"/>
          </p:cNvSpPr>
          <p:nvPr>
            <p:ph type="title"/>
          </p:nvPr>
        </p:nvSpPr>
        <p:spPr>
          <a:xfrm>
            <a:off x="1752600" y="609600"/>
            <a:ext cx="6698068" cy="970450"/>
          </a:xfrm>
        </p:spPr>
        <p:txBody>
          <a:bodyPr/>
          <a:lstStyle/>
          <a:p>
            <a:r>
              <a:rPr lang="en-US" dirty="0">
                <a:solidFill>
                  <a:srgbClr val="92D050"/>
                </a:solidFill>
                <a:latin typeface="Arial Narrow" panose="020B0606020202030204" pitchFamily="34" charset="0"/>
              </a:rPr>
              <a:t>Salaried Graduate Hiring</a:t>
            </a:r>
          </a:p>
        </p:txBody>
      </p:sp>
      <p:pic>
        <p:nvPicPr>
          <p:cNvPr id="4" name="Picture 3">
            <a:extLst>
              <a:ext uri="{FF2B5EF4-FFF2-40B4-BE49-F238E27FC236}">
                <a16:creationId xmlns:a16="http://schemas.microsoft.com/office/drawing/2014/main" id="{BAAC1F00-FD14-4DFA-AB45-77C23F755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
        <p:nvSpPr>
          <p:cNvPr id="9" name="Content Placeholder 2">
            <a:extLst>
              <a:ext uri="{FF2B5EF4-FFF2-40B4-BE49-F238E27FC236}">
                <a16:creationId xmlns:a16="http://schemas.microsoft.com/office/drawing/2014/main" id="{37765043-E553-7847-7990-AFFFFB0B62E6}"/>
              </a:ext>
            </a:extLst>
          </p:cNvPr>
          <p:cNvSpPr>
            <a:spLocks noGrp="1"/>
          </p:cNvSpPr>
          <p:nvPr>
            <p:ph idx="1"/>
          </p:nvPr>
        </p:nvSpPr>
        <p:spPr>
          <a:xfrm>
            <a:off x="357187" y="2189163"/>
            <a:ext cx="8429625" cy="4059237"/>
          </a:xfrm>
        </p:spPr>
        <p:txBody>
          <a:bodyPr>
            <a:normAutofit fontScale="92500" lnSpcReduction="10000"/>
          </a:bodyPr>
          <a:lstStyle/>
          <a:p>
            <a:pPr marL="414000" lvl="1" indent="0">
              <a:spcAft>
                <a:spcPts val="1200"/>
              </a:spcAft>
              <a:buNone/>
            </a:pPr>
            <a:r>
              <a:rPr lang="en-US" sz="3400" u="sng" dirty="0">
                <a:solidFill>
                  <a:schemeClr val="bg1"/>
                </a:solidFill>
                <a:latin typeface="Arial Narrow" panose="020B0606020202030204" pitchFamily="34" charset="0"/>
              </a:rPr>
              <a:t>Initial steps of hiring process:</a:t>
            </a:r>
          </a:p>
          <a:p>
            <a:pPr marL="871200" lvl="1" indent="-457200">
              <a:spcAft>
                <a:spcPts val="1200"/>
              </a:spcAft>
            </a:pPr>
            <a:r>
              <a:rPr lang="en-US" sz="3200" dirty="0">
                <a:solidFill>
                  <a:schemeClr val="bg1"/>
                </a:solidFill>
                <a:latin typeface="Arial Narrow" panose="020B0606020202030204" pitchFamily="34" charset="0"/>
              </a:rPr>
              <a:t>E-form employment offer letter signed and returned</a:t>
            </a:r>
          </a:p>
          <a:p>
            <a:pPr marL="871200" lvl="1" indent="-457200">
              <a:spcAft>
                <a:spcPts val="1200"/>
              </a:spcAft>
            </a:pPr>
            <a:r>
              <a:rPr lang="en-US" sz="3200" dirty="0">
                <a:solidFill>
                  <a:schemeClr val="bg1"/>
                </a:solidFill>
                <a:latin typeface="Arial Narrow" panose="020B0606020202030204" pitchFamily="34" charset="0"/>
              </a:rPr>
              <a:t>Background check information sent to Accurate Background, Inc.</a:t>
            </a:r>
          </a:p>
          <a:p>
            <a:pPr marL="871200" lvl="1" indent="-457200">
              <a:spcAft>
                <a:spcPts val="1200"/>
              </a:spcAft>
            </a:pPr>
            <a:r>
              <a:rPr lang="en-US" sz="3200" dirty="0">
                <a:solidFill>
                  <a:schemeClr val="bg1"/>
                </a:solidFill>
                <a:latin typeface="Arial Narrow" panose="020B0606020202030204" pitchFamily="34" charset="0"/>
              </a:rPr>
              <a:t>Onboarding link received; electronic new hire paperwork completed</a:t>
            </a:r>
          </a:p>
          <a:p>
            <a:pPr marL="414000" lvl="1" indent="0">
              <a:spcAft>
                <a:spcPts val="1200"/>
              </a:spcAft>
              <a:buNone/>
            </a:pPr>
            <a:r>
              <a:rPr lang="en-US" sz="3200" u="sng" dirty="0">
                <a:solidFill>
                  <a:schemeClr val="bg1"/>
                </a:solidFill>
                <a:latin typeface="Arial Narrow" panose="020B0606020202030204" pitchFamily="34" charset="0"/>
              </a:rPr>
              <a:t>Checkpoint:</a:t>
            </a:r>
            <a:r>
              <a:rPr lang="en-US" sz="3200" dirty="0">
                <a:solidFill>
                  <a:schemeClr val="bg1"/>
                </a:solidFill>
                <a:latin typeface="Arial Narrow" panose="020B0606020202030204" pitchFamily="34" charset="0"/>
              </a:rPr>
              <a:t> All new and continuing students should have completed these steps.</a:t>
            </a:r>
          </a:p>
        </p:txBody>
      </p:sp>
    </p:spTree>
    <p:extLst>
      <p:ext uri="{BB962C8B-B14F-4D97-AF65-F5344CB8AC3E}">
        <p14:creationId xmlns:p14="http://schemas.microsoft.com/office/powerpoint/2010/main" val="3562355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EE60-7457-43CF-AFF9-E175376715AB}"/>
              </a:ext>
            </a:extLst>
          </p:cNvPr>
          <p:cNvSpPr>
            <a:spLocks noGrp="1"/>
          </p:cNvSpPr>
          <p:nvPr>
            <p:ph type="title"/>
          </p:nvPr>
        </p:nvSpPr>
        <p:spPr>
          <a:xfrm>
            <a:off x="1752600" y="609600"/>
            <a:ext cx="6698068" cy="970450"/>
          </a:xfrm>
        </p:spPr>
        <p:txBody>
          <a:bodyPr/>
          <a:lstStyle/>
          <a:p>
            <a:r>
              <a:rPr lang="en-US" dirty="0">
                <a:solidFill>
                  <a:srgbClr val="92D050"/>
                </a:solidFill>
                <a:latin typeface="Arial Narrow" panose="020B0606020202030204" pitchFamily="34" charset="0"/>
              </a:rPr>
              <a:t>Salaried Graduate </a:t>
            </a:r>
            <a:r>
              <a:rPr lang="en-US" b="1" dirty="0">
                <a:solidFill>
                  <a:srgbClr val="92D050"/>
                </a:solidFill>
                <a:latin typeface="Arial Narrow" panose="020B0606020202030204" pitchFamily="34" charset="0"/>
              </a:rPr>
              <a:t>Hiring</a:t>
            </a:r>
          </a:p>
        </p:txBody>
      </p:sp>
      <p:pic>
        <p:nvPicPr>
          <p:cNvPr id="4" name="Picture 3">
            <a:extLst>
              <a:ext uri="{FF2B5EF4-FFF2-40B4-BE49-F238E27FC236}">
                <a16:creationId xmlns:a16="http://schemas.microsoft.com/office/drawing/2014/main" id="{BAAC1F00-FD14-4DFA-AB45-77C23F755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
        <p:nvSpPr>
          <p:cNvPr id="7" name="Content Placeholder 2">
            <a:extLst>
              <a:ext uri="{FF2B5EF4-FFF2-40B4-BE49-F238E27FC236}">
                <a16:creationId xmlns:a16="http://schemas.microsoft.com/office/drawing/2014/main" id="{045A5902-861F-4D6F-430B-F9DA74AE0EB6}"/>
              </a:ext>
            </a:extLst>
          </p:cNvPr>
          <p:cNvSpPr>
            <a:spLocks noGrp="1"/>
          </p:cNvSpPr>
          <p:nvPr>
            <p:ph idx="1"/>
          </p:nvPr>
        </p:nvSpPr>
        <p:spPr>
          <a:xfrm>
            <a:off x="322311" y="2132013"/>
            <a:ext cx="8488314" cy="4059237"/>
          </a:xfrm>
        </p:spPr>
        <p:txBody>
          <a:bodyPr>
            <a:normAutofit/>
          </a:bodyPr>
          <a:lstStyle/>
          <a:p>
            <a:pPr marL="414000" lvl="1" indent="0">
              <a:buNone/>
            </a:pPr>
            <a:r>
              <a:rPr lang="en-US" sz="3400" u="sng" dirty="0">
                <a:solidFill>
                  <a:schemeClr val="bg1"/>
                </a:solidFill>
                <a:latin typeface="Arial Narrow" panose="020B0606020202030204" pitchFamily="34" charset="0"/>
              </a:rPr>
              <a:t>Steps to be completed by/before Monday, 8/18/25</a:t>
            </a:r>
          </a:p>
          <a:p>
            <a:pPr marL="871200" lvl="1" indent="-457200"/>
            <a:r>
              <a:rPr lang="en-US" sz="3200" dirty="0">
                <a:solidFill>
                  <a:schemeClr val="bg1"/>
                </a:solidFill>
                <a:latin typeface="Arial Narrow" panose="020B0606020202030204" pitchFamily="34" charset="0"/>
              </a:rPr>
              <a:t>Cleared background check</a:t>
            </a:r>
            <a:endParaRPr lang="en-US" sz="2800" dirty="0">
              <a:solidFill>
                <a:schemeClr val="bg1"/>
              </a:solidFill>
              <a:latin typeface="Arial Narrow" panose="020B0606020202030204" pitchFamily="34" charset="0"/>
            </a:endParaRPr>
          </a:p>
          <a:p>
            <a:pPr marL="871200" lvl="1" indent="-457200"/>
            <a:r>
              <a:rPr lang="en-US" sz="3200" dirty="0">
                <a:solidFill>
                  <a:schemeClr val="bg1"/>
                </a:solidFill>
                <a:latin typeface="Arial Narrow" panose="020B0606020202030204" pitchFamily="34" charset="0"/>
              </a:rPr>
              <a:t>I-9 Verification – face-to-face interaction + required documentation at Campus Employment / Career Center</a:t>
            </a:r>
          </a:p>
          <a:p>
            <a:pPr marL="871200" lvl="1" indent="-457200"/>
            <a:r>
              <a:rPr lang="en-US" sz="3200" b="1" dirty="0">
                <a:solidFill>
                  <a:schemeClr val="bg1"/>
                </a:solidFill>
                <a:latin typeface="Arial Narrow" panose="020B0606020202030204" pitchFamily="34" charset="0"/>
              </a:rPr>
              <a:t>Note: </a:t>
            </a:r>
            <a:r>
              <a:rPr lang="en-US" sz="3200" b="1" u="sng" dirty="0">
                <a:solidFill>
                  <a:schemeClr val="bg1"/>
                </a:solidFill>
                <a:latin typeface="Arial Narrow" panose="020B0606020202030204" pitchFamily="34" charset="0"/>
              </a:rPr>
              <a:t>Per federal law,</a:t>
            </a:r>
            <a:r>
              <a:rPr lang="en-US" sz="3200" b="1" dirty="0">
                <a:solidFill>
                  <a:schemeClr val="bg1"/>
                </a:solidFill>
                <a:latin typeface="Arial Narrow" panose="020B0606020202030204" pitchFamily="34" charset="0"/>
              </a:rPr>
              <a:t> TAs may not meet students without completing these steps.</a:t>
            </a:r>
          </a:p>
        </p:txBody>
      </p:sp>
    </p:spTree>
    <p:extLst>
      <p:ext uri="{BB962C8B-B14F-4D97-AF65-F5344CB8AC3E}">
        <p14:creationId xmlns:p14="http://schemas.microsoft.com/office/powerpoint/2010/main" val="2636959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EE60-7457-43CF-AFF9-E175376715AB}"/>
              </a:ext>
            </a:extLst>
          </p:cNvPr>
          <p:cNvSpPr>
            <a:spLocks noGrp="1"/>
          </p:cNvSpPr>
          <p:nvPr>
            <p:ph type="title"/>
          </p:nvPr>
        </p:nvSpPr>
        <p:spPr>
          <a:xfrm>
            <a:off x="1752600" y="609600"/>
            <a:ext cx="6698068" cy="970450"/>
          </a:xfrm>
        </p:spPr>
        <p:txBody>
          <a:bodyPr/>
          <a:lstStyle/>
          <a:p>
            <a:r>
              <a:rPr lang="en-US" dirty="0">
                <a:solidFill>
                  <a:srgbClr val="92D050"/>
                </a:solidFill>
                <a:latin typeface="Arial Narrow" panose="020B0606020202030204" pitchFamily="34" charset="0"/>
              </a:rPr>
              <a:t>Salaried Graduate </a:t>
            </a:r>
            <a:r>
              <a:rPr lang="en-US" b="1" dirty="0">
                <a:solidFill>
                  <a:srgbClr val="92D050"/>
                </a:solidFill>
                <a:latin typeface="Arial Narrow" panose="020B0606020202030204" pitchFamily="34" charset="0"/>
              </a:rPr>
              <a:t>Hiring</a:t>
            </a:r>
          </a:p>
        </p:txBody>
      </p:sp>
      <p:pic>
        <p:nvPicPr>
          <p:cNvPr id="4" name="Picture 3">
            <a:extLst>
              <a:ext uri="{FF2B5EF4-FFF2-40B4-BE49-F238E27FC236}">
                <a16:creationId xmlns:a16="http://schemas.microsoft.com/office/drawing/2014/main" id="{BAAC1F00-FD14-4DFA-AB45-77C23F755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
        <p:nvSpPr>
          <p:cNvPr id="7" name="Content Placeholder 2">
            <a:extLst>
              <a:ext uri="{FF2B5EF4-FFF2-40B4-BE49-F238E27FC236}">
                <a16:creationId xmlns:a16="http://schemas.microsoft.com/office/drawing/2014/main" id="{A824C629-8601-2F9E-AF41-ADEF24C8C78A}"/>
              </a:ext>
            </a:extLst>
          </p:cNvPr>
          <p:cNvSpPr>
            <a:spLocks noGrp="1"/>
          </p:cNvSpPr>
          <p:nvPr>
            <p:ph idx="1"/>
          </p:nvPr>
        </p:nvSpPr>
        <p:spPr>
          <a:xfrm>
            <a:off x="676275" y="1931988"/>
            <a:ext cx="7764463" cy="4059237"/>
          </a:xfrm>
        </p:spPr>
        <p:txBody>
          <a:bodyPr>
            <a:normAutofit/>
          </a:bodyPr>
          <a:lstStyle/>
          <a:p>
            <a:pPr marL="414000" lvl="1" indent="0">
              <a:buNone/>
            </a:pPr>
            <a:r>
              <a:rPr lang="en-US" sz="3400" u="sng" dirty="0">
                <a:solidFill>
                  <a:schemeClr val="bg1"/>
                </a:solidFill>
                <a:latin typeface="Arial Narrow" panose="020B0606020202030204" pitchFamily="34" charset="0"/>
              </a:rPr>
              <a:t>Electronic Payroll Action Request (</a:t>
            </a:r>
            <a:r>
              <a:rPr lang="en-US" sz="3400" u="sng" dirty="0" err="1">
                <a:solidFill>
                  <a:schemeClr val="bg1"/>
                </a:solidFill>
                <a:latin typeface="Arial Narrow" panose="020B0606020202030204" pitchFamily="34" charset="0"/>
              </a:rPr>
              <a:t>ePAR</a:t>
            </a:r>
            <a:r>
              <a:rPr lang="en-US" sz="3400" u="sng" dirty="0">
                <a:solidFill>
                  <a:schemeClr val="bg1"/>
                </a:solidFill>
                <a:latin typeface="Arial Narrow" panose="020B0606020202030204" pitchFamily="34" charset="0"/>
              </a:rPr>
              <a:t>)</a:t>
            </a:r>
          </a:p>
          <a:p>
            <a:pPr marL="414000" lvl="1" indent="0">
              <a:buNone/>
            </a:pPr>
            <a:r>
              <a:rPr lang="en-US" sz="3400" i="1" dirty="0">
                <a:solidFill>
                  <a:schemeClr val="bg1"/>
                </a:solidFill>
                <a:latin typeface="Arial Narrow" panose="020B0606020202030204" pitchFamily="34" charset="0"/>
              </a:rPr>
              <a:t>Who puts me on payroll?</a:t>
            </a:r>
          </a:p>
          <a:p>
            <a:pPr marL="871200" lvl="1" indent="-457200"/>
            <a:r>
              <a:rPr lang="en-US" sz="3200" dirty="0">
                <a:solidFill>
                  <a:schemeClr val="bg1"/>
                </a:solidFill>
                <a:latin typeface="Arial Narrow" panose="020B0606020202030204" pitchFamily="34" charset="0"/>
              </a:rPr>
              <a:t>TA = Kim Piccolo &amp; Sarah Houdek</a:t>
            </a:r>
          </a:p>
          <a:p>
            <a:pPr marL="871200" lvl="1" indent="-457200"/>
            <a:r>
              <a:rPr lang="en-US" sz="3200" dirty="0">
                <a:solidFill>
                  <a:schemeClr val="bg1"/>
                </a:solidFill>
                <a:latin typeface="Arial Narrow" panose="020B0606020202030204" pitchFamily="34" charset="0"/>
              </a:rPr>
              <a:t>RA</a:t>
            </a:r>
          </a:p>
          <a:p>
            <a:pPr marL="1537200" lvl="3" indent="-457200">
              <a:buFont typeface="Courier New" panose="02070309020205020404" pitchFamily="49" charset="0"/>
              <a:buChar char="o"/>
            </a:pPr>
            <a:r>
              <a:rPr lang="en-US" sz="3000" dirty="0">
                <a:solidFill>
                  <a:schemeClr val="bg1"/>
                </a:solidFill>
                <a:latin typeface="Arial Narrow" panose="020B0606020202030204" pitchFamily="34" charset="0"/>
              </a:rPr>
              <a:t>AERI, Danette Robertson</a:t>
            </a:r>
          </a:p>
          <a:p>
            <a:pPr marL="1537200" lvl="3" indent="-457200">
              <a:buFont typeface="Courier New" panose="02070309020205020404" pitchFamily="49" charset="0"/>
              <a:buChar char="o"/>
            </a:pPr>
            <a:r>
              <a:rPr lang="en-US" sz="3000" dirty="0">
                <a:solidFill>
                  <a:schemeClr val="bg1"/>
                </a:solidFill>
                <a:latin typeface="Arial Narrow" panose="020B0606020202030204" pitchFamily="34" charset="0"/>
              </a:rPr>
              <a:t>BDI, Shelley Schaffer</a:t>
            </a:r>
          </a:p>
          <a:p>
            <a:pPr marL="1537200" lvl="3" indent="-457200">
              <a:buFont typeface="Courier New" panose="02070309020205020404" pitchFamily="49" charset="0"/>
              <a:buChar char="o"/>
            </a:pPr>
            <a:r>
              <a:rPr lang="en-US" sz="3000" dirty="0">
                <a:solidFill>
                  <a:schemeClr val="bg1"/>
                </a:solidFill>
                <a:latin typeface="Arial Narrow" panose="020B0606020202030204" pitchFamily="34" charset="0"/>
              </a:rPr>
              <a:t>BIOL, Novita Rahman</a:t>
            </a:r>
          </a:p>
          <a:p>
            <a:pPr marL="1177200" lvl="2" indent="-457200"/>
            <a:endParaRPr lang="en-US" sz="30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78976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963" y="10489"/>
            <a:ext cx="7765322" cy="970450"/>
          </a:xfrm>
        </p:spPr>
        <p:txBody>
          <a:bodyPr>
            <a:normAutofit/>
          </a:bodyPr>
          <a:lstStyle/>
          <a:p>
            <a:r>
              <a:rPr lang="en-US" sz="3200" dirty="0">
                <a:solidFill>
                  <a:srgbClr val="92D050"/>
                </a:solidFill>
              </a:rPr>
              <a:t>Biology Facilities and Operations</a:t>
            </a:r>
          </a:p>
        </p:txBody>
      </p:sp>
      <p:sp>
        <p:nvSpPr>
          <p:cNvPr id="3" name="Content Placeholder 2"/>
          <p:cNvSpPr>
            <a:spLocks noGrp="1"/>
          </p:cNvSpPr>
          <p:nvPr>
            <p:ph idx="1"/>
          </p:nvPr>
        </p:nvSpPr>
        <p:spPr>
          <a:xfrm>
            <a:off x="2450513" y="1080702"/>
            <a:ext cx="6693487" cy="4114800"/>
          </a:xfrm>
        </p:spPr>
        <p:txBody>
          <a:bodyPr>
            <a:noAutofit/>
          </a:bodyPr>
          <a:lstStyle/>
          <a:p>
            <a:pPr marL="0" indent="0">
              <a:buNone/>
            </a:pPr>
            <a:r>
              <a:rPr lang="en-US" u="sng" dirty="0">
                <a:solidFill>
                  <a:schemeClr val="tx1"/>
                </a:solidFill>
                <a:latin typeface="+mj-lt"/>
                <a:cs typeface="Calibri Light" panose="020F0302020204030204" pitchFamily="34" charset="0"/>
              </a:rPr>
              <a:t>LIFE SCIENCES COMPLEX</a:t>
            </a:r>
          </a:p>
          <a:p>
            <a:pPr marL="0" indent="0">
              <a:buNone/>
            </a:pPr>
            <a:r>
              <a:rPr lang="en-US" dirty="0">
                <a:solidFill>
                  <a:srgbClr val="00B050"/>
                </a:solidFill>
                <a:latin typeface="+mj-lt"/>
                <a:cs typeface="Calibri Light" panose="020F0302020204030204" pitchFamily="34" charset="0"/>
              </a:rPr>
              <a:t>Ryan O’Shaughnessy </a:t>
            </a:r>
            <a:r>
              <a:rPr lang="en-US" dirty="0">
                <a:solidFill>
                  <a:schemeClr val="tx1"/>
                </a:solidFill>
                <a:latin typeface="+mj-lt"/>
                <a:cs typeface="Calibri Light" panose="020F0302020204030204" pitchFamily="34" charset="0"/>
              </a:rPr>
              <a:t>– LIFE A122</a:t>
            </a:r>
          </a:p>
          <a:p>
            <a:pPr marL="0" indent="0">
              <a:buNone/>
            </a:pPr>
            <a:r>
              <a:rPr lang="en-US" i="1" dirty="0">
                <a:solidFill>
                  <a:schemeClr val="tx1"/>
                </a:solidFill>
                <a:latin typeface="+mj-lt"/>
                <a:cs typeface="Calibri Light" panose="020F0302020204030204" pitchFamily="34" charset="0"/>
              </a:rPr>
              <a:t>	Keys, Instrument Repair, Facilities</a:t>
            </a:r>
          </a:p>
          <a:p>
            <a:pPr marL="0" indent="0">
              <a:buNone/>
            </a:pPr>
            <a:endParaRPr lang="en-US" sz="300" i="1" dirty="0">
              <a:solidFill>
                <a:schemeClr val="tx1"/>
              </a:solidFill>
              <a:latin typeface="+mj-lt"/>
              <a:cs typeface="Calibri Light" panose="020F0302020204030204" pitchFamily="34" charset="0"/>
            </a:endParaRPr>
          </a:p>
          <a:p>
            <a:pPr marL="0" indent="0">
              <a:buNone/>
            </a:pPr>
            <a:r>
              <a:rPr lang="en-US" dirty="0">
                <a:solidFill>
                  <a:srgbClr val="00B050"/>
                </a:solidFill>
                <a:latin typeface="+mj-lt"/>
                <a:cs typeface="Calibri Light" panose="020F0302020204030204" pitchFamily="34" charset="0"/>
              </a:rPr>
              <a:t>Jack Bolerjack </a:t>
            </a:r>
            <a:r>
              <a:rPr lang="en-US" dirty="0">
                <a:solidFill>
                  <a:schemeClr val="tx1"/>
                </a:solidFill>
                <a:latin typeface="+mj-lt"/>
                <a:cs typeface="Calibri Light" panose="020F0302020204030204" pitchFamily="34" charset="0"/>
              </a:rPr>
              <a:t>– LIFE A122</a:t>
            </a:r>
          </a:p>
          <a:p>
            <a:pPr marL="0" indent="0">
              <a:buNone/>
            </a:pPr>
            <a:r>
              <a:rPr lang="en-US" b="1" i="1" dirty="0">
                <a:latin typeface="+mj-lt"/>
                <a:cs typeface="Calibri Light" panose="020F0302020204030204" pitchFamily="34" charset="0"/>
              </a:rPr>
              <a:t>	</a:t>
            </a:r>
            <a:r>
              <a:rPr lang="en-US" i="1" dirty="0">
                <a:solidFill>
                  <a:schemeClr val="tx1"/>
                </a:solidFill>
                <a:latin typeface="+mj-lt"/>
                <a:cs typeface="Calibri Light" panose="020F0302020204030204" pitchFamily="34" charset="0"/>
              </a:rPr>
              <a:t>Instrument Repair, Facilities</a:t>
            </a:r>
          </a:p>
          <a:p>
            <a:pPr marL="0" indent="0">
              <a:buNone/>
            </a:pPr>
            <a:endParaRPr lang="en-US" sz="300" i="1" dirty="0">
              <a:solidFill>
                <a:schemeClr val="tx1"/>
              </a:solidFill>
              <a:latin typeface="+mj-lt"/>
              <a:cs typeface="Calibri Light" panose="020F0302020204030204" pitchFamily="34" charset="0"/>
            </a:endParaRPr>
          </a:p>
          <a:p>
            <a:pPr marL="0" indent="0">
              <a:buNone/>
            </a:pPr>
            <a:r>
              <a:rPr lang="en-US" dirty="0">
                <a:solidFill>
                  <a:srgbClr val="00B050"/>
                </a:solidFill>
                <a:cs typeface="Calibri Light" panose="020F0302020204030204" pitchFamily="34" charset="0"/>
              </a:rPr>
              <a:t>Gary Henson</a:t>
            </a:r>
            <a:r>
              <a:rPr lang="en-US" dirty="0">
                <a:solidFill>
                  <a:schemeClr val="tx1"/>
                </a:solidFill>
                <a:cs typeface="Calibri Light" panose="020F0302020204030204" pitchFamily="34" charset="0"/>
              </a:rPr>
              <a:t>– LIFE A122</a:t>
            </a:r>
          </a:p>
          <a:p>
            <a:pPr marL="0" indent="0">
              <a:buNone/>
            </a:pPr>
            <a:r>
              <a:rPr lang="en-US" b="1" i="1" dirty="0">
                <a:cs typeface="Calibri Light" panose="020F0302020204030204" pitchFamily="34" charset="0"/>
              </a:rPr>
              <a:t>	</a:t>
            </a:r>
            <a:r>
              <a:rPr lang="en-US" i="1" dirty="0">
                <a:solidFill>
                  <a:schemeClr val="tx1"/>
                </a:solidFill>
                <a:cs typeface="Calibri Light" panose="020F0302020204030204" pitchFamily="34" charset="0"/>
              </a:rPr>
              <a:t>Instrument Repair, Facilities</a:t>
            </a:r>
          </a:p>
          <a:p>
            <a:pPr marL="0" indent="0">
              <a:buNone/>
            </a:pPr>
            <a:endParaRPr lang="en-US" sz="800" dirty="0">
              <a:latin typeface="+mj-lt"/>
              <a:cs typeface="Calibri Light" panose="020F0302020204030204" pitchFamily="34" charset="0"/>
            </a:endParaRPr>
          </a:p>
          <a:p>
            <a:pPr marL="0" indent="0">
              <a:buNone/>
            </a:pPr>
            <a:r>
              <a:rPr lang="en-US" dirty="0">
                <a:solidFill>
                  <a:srgbClr val="00B050"/>
                </a:solidFill>
                <a:latin typeface="+mj-lt"/>
                <a:cs typeface="Calibri Light" panose="020F0302020204030204" pitchFamily="34" charset="0"/>
              </a:rPr>
              <a:t>Kandice Green </a:t>
            </a:r>
            <a:r>
              <a:rPr lang="en-US" dirty="0">
                <a:latin typeface="+mj-lt"/>
                <a:cs typeface="Calibri Light" panose="020F0302020204030204" pitchFamily="34" charset="0"/>
              </a:rPr>
              <a:t>– LIFE A114/A115</a:t>
            </a:r>
            <a:endParaRPr lang="en-US" dirty="0">
              <a:solidFill>
                <a:schemeClr val="tx1"/>
              </a:solidFill>
              <a:latin typeface="+mj-lt"/>
              <a:cs typeface="Calibri Light" panose="020F0302020204030204" pitchFamily="34" charset="0"/>
            </a:endParaRPr>
          </a:p>
          <a:p>
            <a:pPr marL="0" indent="0">
              <a:buNone/>
            </a:pPr>
            <a:r>
              <a:rPr lang="en-US" i="1" dirty="0">
                <a:solidFill>
                  <a:schemeClr val="tx1"/>
                </a:solidFill>
                <a:latin typeface="+mj-lt"/>
                <a:cs typeface="Calibri Light" panose="020F0302020204030204" pitchFamily="34" charset="0"/>
              </a:rPr>
              <a:t>	Stockroom, Copier, Purchasing</a:t>
            </a:r>
          </a:p>
          <a:p>
            <a:pPr marL="0" indent="0">
              <a:buNone/>
            </a:pPr>
            <a:endParaRPr lang="en-US" sz="300" i="1" dirty="0">
              <a:solidFill>
                <a:schemeClr val="tx1"/>
              </a:solidFill>
              <a:latin typeface="+mj-lt"/>
              <a:cs typeface="Calibri Light" panose="020F0302020204030204" pitchFamily="34" charset="0"/>
            </a:endParaRPr>
          </a:p>
          <a:p>
            <a:pPr marL="0" indent="0">
              <a:buNone/>
            </a:pPr>
            <a:r>
              <a:rPr lang="en-US" dirty="0">
                <a:solidFill>
                  <a:srgbClr val="00B050"/>
                </a:solidFill>
                <a:latin typeface="+mj-lt"/>
                <a:cs typeface="Calibri Light" panose="020F0302020204030204" pitchFamily="34" charset="0"/>
              </a:rPr>
              <a:t>Sophie Enslein </a:t>
            </a:r>
            <a:r>
              <a:rPr lang="en-US" dirty="0">
                <a:solidFill>
                  <a:schemeClr val="tx1"/>
                </a:solidFill>
                <a:latin typeface="+mj-lt"/>
                <a:cs typeface="Calibri Light" panose="020F0302020204030204" pitchFamily="34" charset="0"/>
              </a:rPr>
              <a:t>– LIFE A114</a:t>
            </a:r>
          </a:p>
          <a:p>
            <a:pPr marL="457200" indent="0">
              <a:buNone/>
            </a:pPr>
            <a:r>
              <a:rPr lang="en-US" i="1" dirty="0">
                <a:solidFill>
                  <a:schemeClr val="tx1"/>
                </a:solidFill>
                <a:latin typeface="+mj-lt"/>
                <a:cs typeface="Calibri Light" panose="020F0302020204030204" pitchFamily="34" charset="0"/>
              </a:rPr>
              <a:t>Stockroom, Copier, Purchasing</a:t>
            </a:r>
          </a:p>
          <a:p>
            <a:pPr marL="0" indent="0">
              <a:buNone/>
            </a:pPr>
            <a:endParaRPr lang="en-US" dirty="0">
              <a:solidFill>
                <a:schemeClr val="tx1"/>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1039" y="138754"/>
            <a:ext cx="1088758" cy="1422181"/>
          </a:xfrm>
          <a:prstGeom prst="rect">
            <a:avLst/>
          </a:prstGeom>
        </p:spPr>
      </p:pic>
      <p:pic>
        <p:nvPicPr>
          <p:cNvPr id="5" name="Picture 4">
            <a:extLst>
              <a:ext uri="{FF2B5EF4-FFF2-40B4-BE49-F238E27FC236}">
                <a16:creationId xmlns:a16="http://schemas.microsoft.com/office/drawing/2014/main" id="{0F5CF356-558A-4102-8EB8-8515091CBB3F}"/>
              </a:ext>
            </a:extLst>
          </p:cNvPr>
          <p:cNvPicPr>
            <a:picLocks noChangeAspect="1"/>
          </p:cNvPicPr>
          <p:nvPr/>
        </p:nvPicPr>
        <p:blipFill>
          <a:blip r:embed="rId3"/>
          <a:stretch>
            <a:fillRect/>
          </a:stretch>
        </p:blipFill>
        <p:spPr>
          <a:xfrm>
            <a:off x="7728965" y="4120115"/>
            <a:ext cx="958516" cy="1278022"/>
          </a:xfrm>
          <a:prstGeom prst="rect">
            <a:avLst/>
          </a:prstGeom>
        </p:spPr>
      </p:pic>
      <p:pic>
        <p:nvPicPr>
          <p:cNvPr id="6" name="Picture 5">
            <a:extLst>
              <a:ext uri="{FF2B5EF4-FFF2-40B4-BE49-F238E27FC236}">
                <a16:creationId xmlns:a16="http://schemas.microsoft.com/office/drawing/2014/main" id="{94167A32-577E-472B-98B3-FDBFCBC8FB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9" y="253054"/>
            <a:ext cx="1390492" cy="1541632"/>
          </a:xfrm>
          <a:prstGeom prst="rect">
            <a:avLst/>
          </a:prstGeom>
        </p:spPr>
      </p:pic>
      <p:pic>
        <p:nvPicPr>
          <p:cNvPr id="7" name="Picture 6">
            <a:extLst>
              <a:ext uri="{FF2B5EF4-FFF2-40B4-BE49-F238E27FC236}">
                <a16:creationId xmlns:a16="http://schemas.microsoft.com/office/drawing/2014/main" id="{6719F911-20AD-41B3-AF63-EA0070198362}"/>
              </a:ext>
            </a:extLst>
          </p:cNvPr>
          <p:cNvPicPr>
            <a:picLocks noChangeAspect="1"/>
          </p:cNvPicPr>
          <p:nvPr/>
        </p:nvPicPr>
        <p:blipFill>
          <a:blip r:embed="rId5"/>
          <a:stretch>
            <a:fillRect/>
          </a:stretch>
        </p:blipFill>
        <p:spPr>
          <a:xfrm>
            <a:off x="7687256" y="1646660"/>
            <a:ext cx="1088758" cy="1360948"/>
          </a:xfrm>
          <a:prstGeom prst="rect">
            <a:avLst/>
          </a:prstGeom>
        </p:spPr>
      </p:pic>
      <p:pic>
        <p:nvPicPr>
          <p:cNvPr id="9" name="Picture 8" descr="A person wearing glasses and a grey cardigan&#10;&#10;AI-generated content may be incorrect.">
            <a:extLst>
              <a:ext uri="{FF2B5EF4-FFF2-40B4-BE49-F238E27FC236}">
                <a16:creationId xmlns:a16="http://schemas.microsoft.com/office/drawing/2014/main" id="{FD09AA35-9201-4D18-233A-F32734AA0B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2534" y="5442988"/>
            <a:ext cx="825767" cy="1386437"/>
          </a:xfrm>
          <a:prstGeom prst="rect">
            <a:avLst/>
          </a:prstGeom>
        </p:spPr>
      </p:pic>
      <p:pic>
        <p:nvPicPr>
          <p:cNvPr id="13" name="Picture 12" descr="A person with a beard and mustache&#10;&#10;AI-generated content may be incorrect.">
            <a:extLst>
              <a:ext uri="{FF2B5EF4-FFF2-40B4-BE49-F238E27FC236}">
                <a16:creationId xmlns:a16="http://schemas.microsoft.com/office/drawing/2014/main" id="{B9BE4349-A227-6DF3-C1DF-482B61B13F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8965" y="3079783"/>
            <a:ext cx="1000354" cy="1006257"/>
          </a:xfrm>
          <a:prstGeom prst="rect">
            <a:avLst/>
          </a:prstGeom>
        </p:spPr>
      </p:pic>
    </p:spTree>
    <p:extLst>
      <p:ext uri="{BB962C8B-B14F-4D97-AF65-F5344CB8AC3E}">
        <p14:creationId xmlns:p14="http://schemas.microsoft.com/office/powerpoint/2010/main" val="3198013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EE60-7457-43CF-AFF9-E175376715AB}"/>
              </a:ext>
            </a:extLst>
          </p:cNvPr>
          <p:cNvSpPr>
            <a:spLocks noGrp="1"/>
          </p:cNvSpPr>
          <p:nvPr>
            <p:ph type="title"/>
          </p:nvPr>
        </p:nvSpPr>
        <p:spPr>
          <a:xfrm>
            <a:off x="1752600" y="609600"/>
            <a:ext cx="6698068" cy="970450"/>
          </a:xfrm>
        </p:spPr>
        <p:txBody>
          <a:bodyPr/>
          <a:lstStyle/>
          <a:p>
            <a:r>
              <a:rPr lang="en-US" dirty="0">
                <a:solidFill>
                  <a:srgbClr val="92D050"/>
                </a:solidFill>
                <a:latin typeface="Arial Narrow" panose="020B0606020202030204" pitchFamily="34" charset="0"/>
              </a:rPr>
              <a:t>Salaried Graduate Payroll</a:t>
            </a:r>
          </a:p>
        </p:txBody>
      </p:sp>
      <p:pic>
        <p:nvPicPr>
          <p:cNvPr id="4" name="Picture 3">
            <a:extLst>
              <a:ext uri="{FF2B5EF4-FFF2-40B4-BE49-F238E27FC236}">
                <a16:creationId xmlns:a16="http://schemas.microsoft.com/office/drawing/2014/main" id="{BAAC1F00-FD14-4DFA-AB45-77C23F755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
        <p:nvSpPr>
          <p:cNvPr id="7" name="Content Placeholder 2">
            <a:extLst>
              <a:ext uri="{FF2B5EF4-FFF2-40B4-BE49-F238E27FC236}">
                <a16:creationId xmlns:a16="http://schemas.microsoft.com/office/drawing/2014/main" id="{30D0586A-5E2E-9E3D-088C-EE9EE01871D6}"/>
              </a:ext>
            </a:extLst>
          </p:cNvPr>
          <p:cNvSpPr>
            <a:spLocks noGrp="1"/>
          </p:cNvSpPr>
          <p:nvPr>
            <p:ph idx="1"/>
          </p:nvPr>
        </p:nvSpPr>
        <p:spPr>
          <a:xfrm>
            <a:off x="685346" y="1981200"/>
            <a:ext cx="7765322" cy="4191000"/>
          </a:xfrm>
        </p:spPr>
        <p:txBody>
          <a:bodyPr>
            <a:normAutofit/>
          </a:bodyPr>
          <a:lstStyle/>
          <a:p>
            <a:pPr marL="414000" lvl="1" indent="0">
              <a:buNone/>
            </a:pPr>
            <a:r>
              <a:rPr lang="en-US" sz="3400" dirty="0">
                <a:solidFill>
                  <a:schemeClr val="bg1"/>
                </a:solidFill>
                <a:latin typeface="Arial Narrow" panose="020B0606020202030204" pitchFamily="34" charset="0"/>
              </a:rPr>
              <a:t>Payroll information and other important information is located on the biology website:</a:t>
            </a:r>
          </a:p>
          <a:p>
            <a:pPr marL="414000" lvl="1" indent="0">
              <a:buNone/>
            </a:pPr>
            <a:r>
              <a:rPr lang="en-US" sz="3400" i="1" dirty="0">
                <a:solidFill>
                  <a:schemeClr val="bg1"/>
                </a:solidFill>
                <a:latin typeface="Arial Narrow" panose="020B0606020202030204" pitchFamily="34" charset="0"/>
              </a:rPr>
              <a:t>Biology.unt.edu &gt; Graduate &gt; Graduate Student Forms &amp; Other Important Information</a:t>
            </a:r>
          </a:p>
          <a:p>
            <a:pPr marL="414000" lvl="1" indent="0">
              <a:buNone/>
            </a:pPr>
            <a:r>
              <a:rPr lang="en-US" sz="3400" u="sng" dirty="0">
                <a:solidFill>
                  <a:schemeClr val="bg1"/>
                </a:solidFill>
                <a:latin typeface="Arial Narrow" panose="020B0606020202030204" pitchFamily="34" charset="0"/>
              </a:rPr>
              <a:t>Note:</a:t>
            </a:r>
            <a:r>
              <a:rPr lang="en-US" sz="3400" dirty="0">
                <a:solidFill>
                  <a:schemeClr val="bg1"/>
                </a:solidFill>
                <a:latin typeface="Arial Narrow" panose="020B0606020202030204" pitchFamily="34" charset="0"/>
              </a:rPr>
              <a:t> TA/RA employment m</a:t>
            </a:r>
            <a:r>
              <a:rPr lang="en-US" sz="3600" dirty="0">
                <a:solidFill>
                  <a:schemeClr val="bg1"/>
                </a:solidFill>
                <a:latin typeface="Arial Narrow" panose="020B0606020202030204" pitchFamily="34" charset="0"/>
              </a:rPr>
              <a:t>ay, or may not, include tuition benefit.</a:t>
            </a:r>
          </a:p>
          <a:p>
            <a:pPr marL="414000" lvl="1" indent="0">
              <a:buNone/>
            </a:pPr>
            <a:endParaRPr lang="en-US" sz="3400" i="1" dirty="0">
              <a:solidFill>
                <a:schemeClr val="bg1"/>
              </a:solidFill>
              <a:latin typeface="Arial Narrow" panose="020B0606020202030204" pitchFamily="34" charset="0"/>
            </a:endParaRPr>
          </a:p>
          <a:p>
            <a:pPr marL="414000" lvl="1" indent="0">
              <a:buNone/>
            </a:pPr>
            <a:endParaRPr lang="en-US"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989435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EE60-7457-43CF-AFF9-E175376715AB}"/>
              </a:ext>
            </a:extLst>
          </p:cNvPr>
          <p:cNvSpPr>
            <a:spLocks noGrp="1"/>
          </p:cNvSpPr>
          <p:nvPr>
            <p:ph type="title"/>
          </p:nvPr>
        </p:nvSpPr>
        <p:spPr>
          <a:xfrm>
            <a:off x="1752600" y="609600"/>
            <a:ext cx="6698068" cy="970450"/>
          </a:xfrm>
        </p:spPr>
        <p:txBody>
          <a:bodyPr>
            <a:normAutofit/>
          </a:bodyPr>
          <a:lstStyle/>
          <a:p>
            <a:r>
              <a:rPr lang="en-US" dirty="0">
                <a:solidFill>
                  <a:srgbClr val="92D050"/>
                </a:solidFill>
                <a:latin typeface="Arial Narrow" panose="020B0606020202030204" pitchFamily="34" charset="0"/>
              </a:rPr>
              <a:t>Salaried Graduate Questions</a:t>
            </a:r>
          </a:p>
        </p:txBody>
      </p:sp>
      <p:pic>
        <p:nvPicPr>
          <p:cNvPr id="4" name="Picture 3">
            <a:extLst>
              <a:ext uri="{FF2B5EF4-FFF2-40B4-BE49-F238E27FC236}">
                <a16:creationId xmlns:a16="http://schemas.microsoft.com/office/drawing/2014/main" id="{BAAC1F00-FD14-4DFA-AB45-77C23F755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
        <p:nvSpPr>
          <p:cNvPr id="7" name="Content Placeholder 2">
            <a:extLst>
              <a:ext uri="{FF2B5EF4-FFF2-40B4-BE49-F238E27FC236}">
                <a16:creationId xmlns:a16="http://schemas.microsoft.com/office/drawing/2014/main" id="{FD4ABFD8-C815-323C-0392-CFAC979036DF}"/>
              </a:ext>
            </a:extLst>
          </p:cNvPr>
          <p:cNvSpPr>
            <a:spLocks noGrp="1"/>
          </p:cNvSpPr>
          <p:nvPr>
            <p:ph idx="1"/>
          </p:nvPr>
        </p:nvSpPr>
        <p:spPr>
          <a:xfrm>
            <a:off x="704850" y="2074863"/>
            <a:ext cx="7764463" cy="4059237"/>
          </a:xfrm>
        </p:spPr>
        <p:txBody>
          <a:bodyPr>
            <a:normAutofit/>
          </a:bodyPr>
          <a:lstStyle/>
          <a:p>
            <a:pPr marL="414000" lvl="1" indent="0">
              <a:buNone/>
            </a:pPr>
            <a:r>
              <a:rPr lang="en-US" sz="3000" dirty="0">
                <a:solidFill>
                  <a:schemeClr val="bg1"/>
                </a:solidFill>
                <a:latin typeface="Arial Narrow" panose="020B0606020202030204" pitchFamily="34" charset="0"/>
              </a:rPr>
              <a:t>Questions related to TA/RA responsibilities should be addressed to the direct supervisor.</a:t>
            </a:r>
          </a:p>
          <a:p>
            <a:pPr marL="414000" lvl="1" indent="0">
              <a:buNone/>
            </a:pPr>
            <a:endParaRPr lang="en-US" sz="3000" dirty="0">
              <a:solidFill>
                <a:schemeClr val="bg1"/>
              </a:solidFill>
              <a:latin typeface="Arial Narrow" panose="020B0606020202030204" pitchFamily="34" charset="0"/>
            </a:endParaRPr>
          </a:p>
          <a:p>
            <a:pPr marL="414000" lvl="1" indent="0">
              <a:buNone/>
            </a:pPr>
            <a:r>
              <a:rPr lang="en-US" sz="3000" dirty="0">
                <a:solidFill>
                  <a:schemeClr val="bg1"/>
                </a:solidFill>
                <a:latin typeface="Arial Narrow" panose="020B0606020202030204" pitchFamily="34" charset="0"/>
              </a:rPr>
              <a:t>Administrative concerns should be directed to whoever put you on payroll and/or the appropriate departmental representative.</a:t>
            </a:r>
          </a:p>
        </p:txBody>
      </p:sp>
    </p:spTree>
    <p:extLst>
      <p:ext uri="{BB962C8B-B14F-4D97-AF65-F5344CB8AC3E}">
        <p14:creationId xmlns:p14="http://schemas.microsoft.com/office/powerpoint/2010/main" val="1616140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71E0-9142-4A2F-A617-8EE9E61ABF68}"/>
              </a:ext>
            </a:extLst>
          </p:cNvPr>
          <p:cNvSpPr>
            <a:spLocks noGrp="1"/>
          </p:cNvSpPr>
          <p:nvPr>
            <p:ph type="title"/>
          </p:nvPr>
        </p:nvSpPr>
        <p:spPr/>
        <p:txBody>
          <a:bodyPr/>
          <a:lstStyle/>
          <a:p>
            <a:r>
              <a:rPr lang="en-US" b="1" dirty="0">
                <a:solidFill>
                  <a:srgbClr val="92D050"/>
                </a:solidFill>
              </a:rPr>
              <a:t>TBP (Tuition Benefit Program) and Scholarships</a:t>
            </a:r>
          </a:p>
        </p:txBody>
      </p:sp>
      <p:sp>
        <p:nvSpPr>
          <p:cNvPr id="3" name="Content Placeholder 2">
            <a:extLst>
              <a:ext uri="{FF2B5EF4-FFF2-40B4-BE49-F238E27FC236}">
                <a16:creationId xmlns:a16="http://schemas.microsoft.com/office/drawing/2014/main" id="{2EE95BB5-4DB7-4030-B5CF-150484D9B1BE}"/>
              </a:ext>
            </a:extLst>
          </p:cNvPr>
          <p:cNvSpPr>
            <a:spLocks noGrp="1"/>
          </p:cNvSpPr>
          <p:nvPr>
            <p:ph idx="1"/>
          </p:nvPr>
        </p:nvSpPr>
        <p:spPr/>
        <p:txBody>
          <a:bodyPr/>
          <a:lstStyle/>
          <a:p>
            <a:r>
              <a:rPr lang="en-US" sz="2400"/>
              <a:t>Full time enrollment required (9 </a:t>
            </a:r>
            <a:r>
              <a:rPr lang="en-US" sz="2400" err="1"/>
              <a:t>hrs</a:t>
            </a:r>
            <a:r>
              <a:rPr lang="en-US" sz="2400"/>
              <a:t>).</a:t>
            </a:r>
          </a:p>
          <a:p>
            <a:r>
              <a:rPr lang="en-US" sz="2400"/>
              <a:t>Scholarships require</a:t>
            </a:r>
          </a:p>
          <a:p>
            <a:pPr lvl="1"/>
            <a:r>
              <a:rPr lang="en-US" sz="2400"/>
              <a:t>TA/Scholarship Application.</a:t>
            </a:r>
          </a:p>
          <a:p>
            <a:pPr lvl="1"/>
            <a:r>
              <a:rPr lang="en-US" sz="2400"/>
              <a:t>Updated Transcripts.</a:t>
            </a:r>
          </a:p>
          <a:p>
            <a:pPr lvl="1"/>
            <a:r>
              <a:rPr lang="en-US" sz="2400"/>
              <a:t>Letter from major professor. </a:t>
            </a:r>
          </a:p>
          <a:p>
            <a:pPr lvl="1"/>
            <a:r>
              <a:rPr lang="en-US" sz="2400"/>
              <a:t>Letter form lab supervisor if possible.</a:t>
            </a:r>
          </a:p>
          <a:p>
            <a:pPr lvl="1"/>
            <a:r>
              <a:rPr lang="en-US" sz="2400"/>
              <a:t>Letter from YOU explaining need.</a:t>
            </a:r>
          </a:p>
          <a:p>
            <a:endParaRPr lang="en-US"/>
          </a:p>
        </p:txBody>
      </p:sp>
    </p:spTree>
    <p:extLst>
      <p:ext uri="{BB962C8B-B14F-4D97-AF65-F5344CB8AC3E}">
        <p14:creationId xmlns:p14="http://schemas.microsoft.com/office/powerpoint/2010/main" val="2232714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55ED-AB1A-0143-AEA8-016015E75349}"/>
              </a:ext>
            </a:extLst>
          </p:cNvPr>
          <p:cNvSpPr>
            <a:spLocks noGrp="1"/>
          </p:cNvSpPr>
          <p:nvPr>
            <p:ph type="title"/>
          </p:nvPr>
        </p:nvSpPr>
        <p:spPr>
          <a:xfrm>
            <a:off x="327459" y="751647"/>
            <a:ext cx="7886700" cy="994172"/>
          </a:xfrm>
        </p:spPr>
        <p:txBody>
          <a:bodyPr/>
          <a:lstStyle/>
          <a:p>
            <a:r>
              <a:rPr lang="en-US" dirty="0">
                <a:solidFill>
                  <a:srgbClr val="92D050"/>
                </a:solidFill>
              </a:rPr>
              <a:t>Expectations</a:t>
            </a:r>
            <a:r>
              <a:rPr lang="en-US" dirty="0"/>
              <a:t>	</a:t>
            </a:r>
          </a:p>
        </p:txBody>
      </p:sp>
      <p:sp>
        <p:nvSpPr>
          <p:cNvPr id="3" name="Content Placeholder 2">
            <a:extLst>
              <a:ext uri="{FF2B5EF4-FFF2-40B4-BE49-F238E27FC236}">
                <a16:creationId xmlns:a16="http://schemas.microsoft.com/office/drawing/2014/main" id="{E5B8FA34-ED08-C045-84FE-5B2F0EF2D927}"/>
              </a:ext>
            </a:extLst>
          </p:cNvPr>
          <p:cNvSpPr>
            <a:spLocks noGrp="1"/>
          </p:cNvSpPr>
          <p:nvPr>
            <p:ph idx="1"/>
          </p:nvPr>
        </p:nvSpPr>
        <p:spPr>
          <a:xfrm>
            <a:off x="478338" y="1851422"/>
            <a:ext cx="7886700" cy="3263504"/>
          </a:xfrm>
        </p:spPr>
        <p:txBody>
          <a:bodyPr>
            <a:normAutofit fontScale="92500" lnSpcReduction="10000"/>
          </a:bodyPr>
          <a:lstStyle/>
          <a:p>
            <a:pPr marL="385763" indent="-385763">
              <a:buFont typeface="+mj-lt"/>
              <a:buAutoNum type="arabicPeriod"/>
            </a:pPr>
            <a:r>
              <a:rPr lang="en-US">
                <a:latin typeface="+mn-lt"/>
              </a:rPr>
              <a:t>TA</a:t>
            </a:r>
          </a:p>
          <a:p>
            <a:pPr marL="728663" lvl="1" indent="-385763">
              <a:buFont typeface="+mj-lt"/>
              <a:buAutoNum type="arabicPeriod"/>
            </a:pPr>
            <a:r>
              <a:rPr lang="en-US" sz="1950">
                <a:solidFill>
                  <a:schemeClr val="tx1"/>
                </a:solidFill>
              </a:rPr>
              <a:t>Task performed as a TA are not part of your degree requirement</a:t>
            </a:r>
          </a:p>
          <a:p>
            <a:pPr marL="728663" lvl="1" indent="-385763">
              <a:buFont typeface="+mj-lt"/>
              <a:buAutoNum type="arabicPeriod"/>
            </a:pPr>
            <a:r>
              <a:rPr lang="en-US" sz="1950">
                <a:solidFill>
                  <a:schemeClr val="tx1"/>
                </a:solidFill>
              </a:rPr>
              <a:t>It is like any other job</a:t>
            </a:r>
          </a:p>
          <a:p>
            <a:pPr marL="728663" lvl="1" indent="-385763">
              <a:buFont typeface="+mj-lt"/>
              <a:buAutoNum type="arabicPeriod"/>
            </a:pPr>
            <a:r>
              <a:rPr lang="en-US" sz="1950">
                <a:solidFill>
                  <a:schemeClr val="tx1"/>
                </a:solidFill>
              </a:rPr>
              <a:t>Be prepared to teach</a:t>
            </a:r>
          </a:p>
          <a:p>
            <a:pPr marL="728663" lvl="1" indent="-385763">
              <a:buFont typeface="+mj-lt"/>
              <a:buAutoNum type="arabicPeriod"/>
            </a:pPr>
            <a:r>
              <a:rPr lang="en-US" sz="1950">
                <a:solidFill>
                  <a:schemeClr val="tx1"/>
                </a:solidFill>
              </a:rPr>
              <a:t>Office hours</a:t>
            </a:r>
          </a:p>
          <a:p>
            <a:pPr marL="728663" lvl="1" indent="-385763">
              <a:buFont typeface="+mj-lt"/>
              <a:buAutoNum type="arabicPeriod"/>
            </a:pPr>
            <a:r>
              <a:rPr lang="en-US" sz="1950">
                <a:solidFill>
                  <a:schemeClr val="tx1"/>
                </a:solidFill>
              </a:rPr>
              <a:t>The coordinator of your teaching lab is there to mentor</a:t>
            </a:r>
          </a:p>
          <a:p>
            <a:pPr marL="728663" lvl="1" indent="-385763">
              <a:buFont typeface="+mj-lt"/>
              <a:buAutoNum type="arabicPeriod"/>
            </a:pPr>
            <a:endParaRPr lang="en-US">
              <a:latin typeface="+mn-lt"/>
            </a:endParaRPr>
          </a:p>
          <a:p>
            <a:pPr marL="385763" indent="-385763">
              <a:buFont typeface="+mj-lt"/>
              <a:buAutoNum type="arabicPeriod"/>
            </a:pPr>
            <a:r>
              <a:rPr lang="en-US">
                <a:latin typeface="+mn-lt"/>
              </a:rPr>
              <a:t>RA</a:t>
            </a:r>
          </a:p>
          <a:p>
            <a:pPr marL="728663" lvl="1" indent="-385763">
              <a:buFont typeface="+mj-lt"/>
              <a:buAutoNum type="arabicPeriod"/>
            </a:pPr>
            <a:r>
              <a:rPr lang="en-US" sz="1950">
                <a:solidFill>
                  <a:schemeClr val="tx1"/>
                </a:solidFill>
              </a:rPr>
              <a:t>The tasks performed during an RA </a:t>
            </a:r>
            <a:r>
              <a:rPr lang="en-US" sz="1950" b="1">
                <a:solidFill>
                  <a:schemeClr val="tx1"/>
                </a:solidFill>
              </a:rPr>
              <a:t>may or may not </a:t>
            </a:r>
            <a:r>
              <a:rPr lang="en-US" sz="1950">
                <a:solidFill>
                  <a:schemeClr val="tx1"/>
                </a:solidFill>
              </a:rPr>
              <a:t>be associated with thesis research and are subject to an advisor’s discretion</a:t>
            </a:r>
          </a:p>
          <a:p>
            <a:pPr marL="728663" lvl="1" indent="-385763">
              <a:buFont typeface="+mj-lt"/>
              <a:buAutoNum type="arabicPeriod"/>
            </a:pPr>
            <a:endParaRPr lang="en-US">
              <a:latin typeface="+mn-lt"/>
            </a:endParaRPr>
          </a:p>
          <a:p>
            <a:pPr marL="385763" indent="-385763">
              <a:buFont typeface="+mj-lt"/>
              <a:buAutoNum type="arabicPeriod"/>
            </a:pPr>
            <a:endParaRPr lang="en-US">
              <a:latin typeface="+mn-lt"/>
            </a:endParaRPr>
          </a:p>
        </p:txBody>
      </p:sp>
      <p:cxnSp>
        <p:nvCxnSpPr>
          <p:cNvPr id="4" name="Straight Connector 3">
            <a:extLst>
              <a:ext uri="{FF2B5EF4-FFF2-40B4-BE49-F238E27FC236}">
                <a16:creationId xmlns:a16="http://schemas.microsoft.com/office/drawing/2014/main" id="{DFD28FF3-4DBD-F24F-84FE-FF039BFF5D50}"/>
              </a:ext>
            </a:extLst>
          </p:cNvPr>
          <p:cNvCxnSpPr/>
          <p:nvPr/>
        </p:nvCxnSpPr>
        <p:spPr>
          <a:xfrm>
            <a:off x="253653" y="1569587"/>
            <a:ext cx="8671142" cy="0"/>
          </a:xfrm>
          <a:prstGeom prst="line">
            <a:avLst/>
          </a:prstGeom>
          <a:ln w="28575">
            <a:solidFill>
              <a:srgbClr val="01783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EFF68CE-DD8A-03E5-4840-7F6DF6BF4DB3}"/>
              </a:ext>
            </a:extLst>
          </p:cNvPr>
          <p:cNvSpPr/>
          <p:nvPr/>
        </p:nvSpPr>
        <p:spPr>
          <a:xfrm>
            <a:off x="916885" y="5449128"/>
            <a:ext cx="589426" cy="298175"/>
          </a:xfrm>
          <a:prstGeom prst="rect">
            <a:avLst/>
          </a:prstGeom>
          <a:solidFill>
            <a:srgbClr val="017834"/>
          </a:solidFill>
          <a:ln>
            <a:solidFill>
              <a:srgbClr val="0178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2FCBA30D-BBBB-8C0F-78E1-41E5A4E82AB1}"/>
              </a:ext>
            </a:extLst>
          </p:cNvPr>
          <p:cNvSpPr/>
          <p:nvPr/>
        </p:nvSpPr>
        <p:spPr>
          <a:xfrm>
            <a:off x="327459" y="5754758"/>
            <a:ext cx="589426" cy="238538"/>
          </a:xfrm>
          <a:prstGeom prst="rect">
            <a:avLst/>
          </a:prstGeom>
          <a:solidFill>
            <a:srgbClr val="017834"/>
          </a:solidFill>
          <a:ln>
            <a:solidFill>
              <a:srgbClr val="0178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261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55ED-AB1A-0143-AEA8-016015E75349}"/>
              </a:ext>
            </a:extLst>
          </p:cNvPr>
          <p:cNvSpPr>
            <a:spLocks noGrp="1"/>
          </p:cNvSpPr>
          <p:nvPr>
            <p:ph type="title"/>
          </p:nvPr>
        </p:nvSpPr>
        <p:spPr>
          <a:xfrm>
            <a:off x="157935" y="613612"/>
            <a:ext cx="7886700" cy="994172"/>
          </a:xfrm>
        </p:spPr>
        <p:txBody>
          <a:bodyPr/>
          <a:lstStyle/>
          <a:p>
            <a:r>
              <a:rPr lang="en-US" dirty="0">
                <a:solidFill>
                  <a:srgbClr val="92D050"/>
                </a:solidFill>
                <a:latin typeface="+mn-lt"/>
              </a:rPr>
              <a:t>Expectations	</a:t>
            </a:r>
          </a:p>
        </p:txBody>
      </p:sp>
      <p:sp>
        <p:nvSpPr>
          <p:cNvPr id="3" name="Content Placeholder 2">
            <a:extLst>
              <a:ext uri="{FF2B5EF4-FFF2-40B4-BE49-F238E27FC236}">
                <a16:creationId xmlns:a16="http://schemas.microsoft.com/office/drawing/2014/main" id="{E5B8FA34-ED08-C045-84FE-5B2F0EF2D927}"/>
              </a:ext>
            </a:extLst>
          </p:cNvPr>
          <p:cNvSpPr>
            <a:spLocks noGrp="1"/>
          </p:cNvSpPr>
          <p:nvPr>
            <p:ph idx="1"/>
          </p:nvPr>
        </p:nvSpPr>
        <p:spPr>
          <a:xfrm>
            <a:off x="157935" y="1520131"/>
            <a:ext cx="8378453" cy="3711020"/>
          </a:xfrm>
        </p:spPr>
        <p:txBody>
          <a:bodyPr>
            <a:normAutofit fontScale="77500" lnSpcReduction="20000"/>
          </a:bodyPr>
          <a:lstStyle/>
          <a:p>
            <a:pPr marL="385763" indent="-385763">
              <a:buFont typeface="+mj-lt"/>
              <a:buAutoNum type="arabicPeriod"/>
            </a:pPr>
            <a:r>
              <a:rPr lang="en-US">
                <a:latin typeface="+mn-lt"/>
              </a:rPr>
              <a:t>Graduate Degree</a:t>
            </a:r>
            <a:endParaRPr lang="en-US">
              <a:solidFill>
                <a:schemeClr val="tx1"/>
              </a:solidFill>
              <a:latin typeface="+mn-lt"/>
            </a:endParaRPr>
          </a:p>
          <a:p>
            <a:pPr marL="690563" lvl="1" indent="-347663">
              <a:buFont typeface="+mj-lt"/>
              <a:buAutoNum type="alphaLcPeriod"/>
            </a:pPr>
            <a:r>
              <a:rPr lang="en-US" sz="2250">
                <a:solidFill>
                  <a:schemeClr val="tx1"/>
                </a:solidFill>
              </a:rPr>
              <a:t>Follow the timeline</a:t>
            </a:r>
          </a:p>
          <a:p>
            <a:pPr marL="690563" lvl="1" indent="-347663">
              <a:buFont typeface="+mj-lt"/>
              <a:buAutoNum type="alphaLcPeriod"/>
            </a:pPr>
            <a:r>
              <a:rPr lang="en-US" sz="2250">
                <a:solidFill>
                  <a:schemeClr val="tx1"/>
                </a:solidFill>
              </a:rPr>
              <a:t>Dissertation/Thesis research occurs outside of TA/RA hours and classes</a:t>
            </a:r>
          </a:p>
          <a:p>
            <a:pPr marL="685800" lvl="1" indent="-342900">
              <a:buFont typeface="+mj-lt"/>
              <a:buAutoNum type="alphaLcPeriod"/>
            </a:pPr>
            <a:r>
              <a:rPr lang="en-US" sz="2250">
                <a:solidFill>
                  <a:schemeClr val="tx1"/>
                </a:solidFill>
              </a:rPr>
              <a:t>Publish along the way</a:t>
            </a:r>
          </a:p>
          <a:p>
            <a:pPr marL="685800" lvl="1" indent="-342900">
              <a:buFont typeface="+mj-lt"/>
              <a:buAutoNum type="alphaLcPeriod"/>
            </a:pPr>
            <a:r>
              <a:rPr lang="en-US" sz="2250">
                <a:solidFill>
                  <a:schemeClr val="tx1"/>
                </a:solidFill>
              </a:rPr>
              <a:t>Working hours</a:t>
            </a:r>
          </a:p>
          <a:p>
            <a:pPr marL="1028700" lvl="2" indent="-342900">
              <a:buFont typeface="+mj-lt"/>
              <a:buAutoNum type="alphaLcPeriod"/>
            </a:pPr>
            <a:r>
              <a:rPr lang="en-US" sz="2250">
                <a:solidFill>
                  <a:schemeClr val="tx1"/>
                </a:solidFill>
              </a:rPr>
              <a:t>At times, your dissertation research may require effort beyond a typical 40-hour week. </a:t>
            </a:r>
          </a:p>
          <a:p>
            <a:pPr marL="685800" lvl="1" indent="-342900">
              <a:buFont typeface="+mj-lt"/>
              <a:buAutoNum type="alphaLcPeriod"/>
            </a:pPr>
            <a:r>
              <a:rPr lang="en-US" sz="2250">
                <a:solidFill>
                  <a:schemeClr val="tx1"/>
                </a:solidFill>
              </a:rPr>
              <a:t>Find a work – life balance: weekends, vacations, etc.</a:t>
            </a:r>
          </a:p>
          <a:p>
            <a:pPr marL="690563" lvl="1" indent="-347663">
              <a:buFont typeface="+mj-lt"/>
              <a:buAutoNum type="alphaLcPeriod"/>
            </a:pPr>
            <a:r>
              <a:rPr lang="en-US" sz="2250">
                <a:solidFill>
                  <a:schemeClr val="tx1"/>
                </a:solidFill>
              </a:rPr>
              <a:t>Talk with advisor to establish expectations</a:t>
            </a:r>
          </a:p>
          <a:p>
            <a:pPr lvl="2"/>
            <a:r>
              <a:rPr lang="en-US" sz="2250">
                <a:solidFill>
                  <a:schemeClr val="tx1"/>
                </a:solidFill>
              </a:rPr>
              <a:t>Mentorship agreement</a:t>
            </a:r>
          </a:p>
          <a:p>
            <a:pPr marL="685800" lvl="1" indent="-342900">
              <a:buFont typeface="+mj-lt"/>
              <a:buAutoNum type="alphaLcPeriod"/>
            </a:pPr>
            <a:r>
              <a:rPr lang="en-US" sz="2250">
                <a:solidFill>
                  <a:schemeClr val="tx1"/>
                </a:solidFill>
              </a:rPr>
              <a:t>Reach out to others for mentorship</a:t>
            </a:r>
          </a:p>
          <a:p>
            <a:pPr marL="685800" lvl="1" indent="-342900">
              <a:buFont typeface="+mj-lt"/>
              <a:buAutoNum type="alphaLcPeriod"/>
            </a:pPr>
            <a:r>
              <a:rPr lang="en-US" sz="2250">
                <a:solidFill>
                  <a:schemeClr val="tx1"/>
                </a:solidFill>
              </a:rPr>
              <a:t>Attend seminars and scientific meetings</a:t>
            </a:r>
          </a:p>
          <a:p>
            <a:pPr marL="728663" lvl="1" indent="-385763">
              <a:buFont typeface="+mj-lt"/>
              <a:buAutoNum type="alphaLcPeriod"/>
            </a:pPr>
            <a:endParaRPr lang="en-US" sz="300"/>
          </a:p>
          <a:p>
            <a:pPr marL="0" indent="0">
              <a:buNone/>
            </a:pPr>
            <a:r>
              <a:rPr lang="en-US" sz="2250"/>
              <a:t>To be successful, being a graduate student </a:t>
            </a:r>
            <a:r>
              <a:rPr lang="en-US">
                <a:latin typeface="+mn-lt"/>
              </a:rPr>
              <a:t>is a full-time effort that requires good time management and planning</a:t>
            </a:r>
          </a:p>
          <a:p>
            <a:pPr marL="728663" lvl="1" indent="-385763">
              <a:buFont typeface="+mj-lt"/>
              <a:buAutoNum type="arabicPeriod"/>
            </a:pPr>
            <a:endParaRPr lang="en-US">
              <a:latin typeface="+mn-lt"/>
            </a:endParaRPr>
          </a:p>
          <a:p>
            <a:pPr marL="728663" lvl="1" indent="-385763">
              <a:buFont typeface="+mj-lt"/>
              <a:buAutoNum type="arabicPeriod"/>
            </a:pPr>
            <a:endParaRPr lang="en-US">
              <a:latin typeface="+mn-lt"/>
            </a:endParaRPr>
          </a:p>
          <a:p>
            <a:pPr marL="385763" indent="-385763">
              <a:buFont typeface="+mj-lt"/>
              <a:buAutoNum type="arabicPeriod"/>
            </a:pPr>
            <a:endParaRPr lang="en-US">
              <a:latin typeface="+mn-lt"/>
            </a:endParaRPr>
          </a:p>
        </p:txBody>
      </p:sp>
      <p:cxnSp>
        <p:nvCxnSpPr>
          <p:cNvPr id="4" name="Straight Connector 3">
            <a:extLst>
              <a:ext uri="{FF2B5EF4-FFF2-40B4-BE49-F238E27FC236}">
                <a16:creationId xmlns:a16="http://schemas.microsoft.com/office/drawing/2014/main" id="{DFD28FF3-4DBD-F24F-84FE-FF039BFF5D50}"/>
              </a:ext>
            </a:extLst>
          </p:cNvPr>
          <p:cNvCxnSpPr/>
          <p:nvPr/>
        </p:nvCxnSpPr>
        <p:spPr>
          <a:xfrm>
            <a:off x="236429" y="1423180"/>
            <a:ext cx="8671142" cy="0"/>
          </a:xfrm>
          <a:prstGeom prst="line">
            <a:avLst/>
          </a:prstGeom>
          <a:ln w="28575">
            <a:solidFill>
              <a:srgbClr val="01783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EFF68CE-DD8A-03E5-4840-7F6DF6BF4DB3}"/>
              </a:ext>
            </a:extLst>
          </p:cNvPr>
          <p:cNvSpPr/>
          <p:nvPr/>
        </p:nvSpPr>
        <p:spPr>
          <a:xfrm>
            <a:off x="916885" y="5449128"/>
            <a:ext cx="589426" cy="298175"/>
          </a:xfrm>
          <a:prstGeom prst="rect">
            <a:avLst/>
          </a:prstGeom>
          <a:solidFill>
            <a:srgbClr val="017834"/>
          </a:solidFill>
          <a:ln>
            <a:solidFill>
              <a:srgbClr val="0178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2FCBA30D-BBBB-8C0F-78E1-41E5A4E82AB1}"/>
              </a:ext>
            </a:extLst>
          </p:cNvPr>
          <p:cNvSpPr/>
          <p:nvPr/>
        </p:nvSpPr>
        <p:spPr>
          <a:xfrm>
            <a:off x="327459" y="5754758"/>
            <a:ext cx="589426" cy="238538"/>
          </a:xfrm>
          <a:prstGeom prst="rect">
            <a:avLst/>
          </a:prstGeom>
          <a:solidFill>
            <a:srgbClr val="017834"/>
          </a:solidFill>
          <a:ln>
            <a:solidFill>
              <a:srgbClr val="0178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5404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55ED-AB1A-0143-AEA8-016015E75349}"/>
              </a:ext>
            </a:extLst>
          </p:cNvPr>
          <p:cNvSpPr>
            <a:spLocks noGrp="1"/>
          </p:cNvSpPr>
          <p:nvPr>
            <p:ph type="title"/>
          </p:nvPr>
        </p:nvSpPr>
        <p:spPr>
          <a:xfrm>
            <a:off x="327459" y="751647"/>
            <a:ext cx="7886700" cy="994172"/>
          </a:xfrm>
        </p:spPr>
        <p:txBody>
          <a:bodyPr/>
          <a:lstStyle/>
          <a:p>
            <a:r>
              <a:rPr lang="en-US" dirty="0">
                <a:solidFill>
                  <a:srgbClr val="92D050"/>
                </a:solidFill>
                <a:latin typeface="+mn-lt"/>
              </a:rPr>
              <a:t>Expectations</a:t>
            </a:r>
            <a:r>
              <a:rPr lang="en-US" dirty="0">
                <a:latin typeface="+mn-lt"/>
              </a:rPr>
              <a:t>	</a:t>
            </a:r>
          </a:p>
        </p:txBody>
      </p:sp>
      <p:sp>
        <p:nvSpPr>
          <p:cNvPr id="3" name="Content Placeholder 2">
            <a:extLst>
              <a:ext uri="{FF2B5EF4-FFF2-40B4-BE49-F238E27FC236}">
                <a16:creationId xmlns:a16="http://schemas.microsoft.com/office/drawing/2014/main" id="{E5B8FA34-ED08-C045-84FE-5B2F0EF2D927}"/>
              </a:ext>
            </a:extLst>
          </p:cNvPr>
          <p:cNvSpPr>
            <a:spLocks noGrp="1"/>
          </p:cNvSpPr>
          <p:nvPr>
            <p:ph idx="1"/>
          </p:nvPr>
        </p:nvSpPr>
        <p:spPr>
          <a:xfrm>
            <a:off x="401266" y="1692887"/>
            <a:ext cx="7886700" cy="3263504"/>
          </a:xfrm>
        </p:spPr>
        <p:txBody>
          <a:bodyPr>
            <a:normAutofit lnSpcReduction="10000"/>
          </a:bodyPr>
          <a:lstStyle/>
          <a:p>
            <a:pPr marL="385763" indent="-385763">
              <a:buFont typeface="+mj-lt"/>
              <a:buAutoNum type="arabicPeriod"/>
            </a:pPr>
            <a:r>
              <a:rPr lang="en-US">
                <a:latin typeface="+mn-lt"/>
              </a:rPr>
              <a:t>In your lab</a:t>
            </a:r>
            <a:endParaRPr lang="en-US">
              <a:solidFill>
                <a:schemeClr val="tx1"/>
              </a:solidFill>
              <a:latin typeface="+mn-lt"/>
            </a:endParaRPr>
          </a:p>
          <a:p>
            <a:pPr marL="690563" lvl="1" indent="-347663">
              <a:buFont typeface="+mj-lt"/>
              <a:buAutoNum type="alphaLcPeriod"/>
            </a:pPr>
            <a:r>
              <a:rPr lang="en-US" sz="1950">
                <a:solidFill>
                  <a:schemeClr val="tx1"/>
                </a:solidFill>
              </a:rPr>
              <a:t>Be a good lab citizen</a:t>
            </a:r>
          </a:p>
          <a:p>
            <a:pPr marL="690563" lvl="1" indent="-347663">
              <a:buFont typeface="+mj-lt"/>
              <a:buAutoNum type="alphaLcPeriod"/>
            </a:pPr>
            <a:r>
              <a:rPr lang="en-US" sz="1950">
                <a:solidFill>
                  <a:schemeClr val="tx1"/>
                </a:solidFill>
              </a:rPr>
              <a:t>Complete required safety and RCR training</a:t>
            </a:r>
          </a:p>
          <a:p>
            <a:pPr marL="690563" lvl="1" indent="-347663">
              <a:buFont typeface="+mj-lt"/>
              <a:buAutoNum type="alphaLcPeriod"/>
            </a:pPr>
            <a:r>
              <a:rPr lang="en-US" sz="1950">
                <a:solidFill>
                  <a:schemeClr val="tx1"/>
                </a:solidFill>
              </a:rPr>
              <a:t>Develop strong research skills</a:t>
            </a:r>
          </a:p>
          <a:p>
            <a:pPr marL="690563" lvl="1" indent="-347663">
              <a:buFont typeface="+mj-lt"/>
              <a:buAutoNum type="alphaLcPeriod"/>
            </a:pPr>
            <a:r>
              <a:rPr lang="en-US" sz="1950">
                <a:solidFill>
                  <a:schemeClr val="tx1"/>
                </a:solidFill>
              </a:rPr>
              <a:t>Read, read, read</a:t>
            </a:r>
          </a:p>
          <a:p>
            <a:pPr marL="690563" lvl="1" indent="-347663">
              <a:buFont typeface="+mj-lt"/>
              <a:buAutoNum type="alphaLcPeriod"/>
            </a:pPr>
            <a:r>
              <a:rPr lang="en-US" sz="1950">
                <a:solidFill>
                  <a:schemeClr val="tx1"/>
                </a:solidFill>
              </a:rPr>
              <a:t>Respect others time</a:t>
            </a:r>
          </a:p>
          <a:p>
            <a:pPr marL="685800" lvl="1" indent="-342900">
              <a:buFont typeface="+mj-lt"/>
              <a:buAutoNum type="alphaLcPeriod"/>
            </a:pPr>
            <a:r>
              <a:rPr lang="en-US" sz="1950">
                <a:solidFill>
                  <a:schemeClr val="tx1"/>
                </a:solidFill>
              </a:rPr>
              <a:t>Meet regularly with your advisor AND your committee members</a:t>
            </a:r>
          </a:p>
          <a:p>
            <a:pPr marL="685800" lvl="1" indent="-342900">
              <a:buFont typeface="+mj-lt"/>
              <a:buAutoNum type="alphaLcPeriod"/>
            </a:pPr>
            <a:r>
              <a:rPr lang="en-US" sz="1950">
                <a:solidFill>
                  <a:schemeClr val="tx1"/>
                </a:solidFill>
              </a:rPr>
              <a:t>Understand how you will communicate with your advisor</a:t>
            </a:r>
          </a:p>
          <a:p>
            <a:pPr marL="685800" lvl="1" indent="-342900">
              <a:buFont typeface="+mj-lt"/>
              <a:buAutoNum type="alphaLcPeriod"/>
            </a:pPr>
            <a:r>
              <a:rPr lang="en-US" sz="1950">
                <a:solidFill>
                  <a:schemeClr val="tx1"/>
                </a:solidFill>
              </a:rPr>
              <a:t>Discuss authorship early</a:t>
            </a:r>
          </a:p>
          <a:p>
            <a:pPr marL="685800" lvl="1" indent="-342900">
              <a:buFont typeface="+mj-lt"/>
              <a:buAutoNum type="alphaLcPeriod"/>
            </a:pPr>
            <a:r>
              <a:rPr lang="en-US" sz="1950">
                <a:solidFill>
                  <a:schemeClr val="tx1"/>
                </a:solidFill>
              </a:rPr>
              <a:t>Take ownership of your educational experience</a:t>
            </a:r>
          </a:p>
          <a:p>
            <a:pPr marL="685800" lvl="2" indent="0">
              <a:buNone/>
            </a:pPr>
            <a:endParaRPr lang="en-US" sz="1500">
              <a:solidFill>
                <a:schemeClr val="tx1"/>
              </a:solidFill>
            </a:endParaRPr>
          </a:p>
          <a:p>
            <a:pPr marL="685800" lvl="1" indent="-342900">
              <a:buFont typeface="+mj-lt"/>
              <a:buAutoNum type="alphaLcPeriod"/>
            </a:pPr>
            <a:endParaRPr lang="en-US">
              <a:solidFill>
                <a:schemeClr val="tx1"/>
              </a:solidFill>
            </a:endParaRPr>
          </a:p>
          <a:p>
            <a:pPr marL="728663" lvl="1" indent="-385763">
              <a:buFont typeface="+mj-lt"/>
              <a:buAutoNum type="arabicPeriod"/>
            </a:pPr>
            <a:endParaRPr lang="en-US">
              <a:latin typeface="+mn-lt"/>
            </a:endParaRPr>
          </a:p>
          <a:p>
            <a:pPr marL="728663" lvl="1" indent="-385763">
              <a:buFont typeface="+mj-lt"/>
              <a:buAutoNum type="arabicPeriod"/>
            </a:pPr>
            <a:endParaRPr lang="en-US">
              <a:latin typeface="+mn-lt"/>
            </a:endParaRPr>
          </a:p>
          <a:p>
            <a:pPr marL="385763" indent="-385763">
              <a:buFont typeface="+mj-lt"/>
              <a:buAutoNum type="arabicPeriod"/>
            </a:pPr>
            <a:endParaRPr lang="en-US">
              <a:latin typeface="+mn-lt"/>
            </a:endParaRPr>
          </a:p>
        </p:txBody>
      </p:sp>
      <p:cxnSp>
        <p:nvCxnSpPr>
          <p:cNvPr id="4" name="Straight Connector 3">
            <a:extLst>
              <a:ext uri="{FF2B5EF4-FFF2-40B4-BE49-F238E27FC236}">
                <a16:creationId xmlns:a16="http://schemas.microsoft.com/office/drawing/2014/main" id="{DFD28FF3-4DBD-F24F-84FE-FF039BFF5D50}"/>
              </a:ext>
            </a:extLst>
          </p:cNvPr>
          <p:cNvCxnSpPr/>
          <p:nvPr/>
        </p:nvCxnSpPr>
        <p:spPr>
          <a:xfrm>
            <a:off x="253653" y="1569587"/>
            <a:ext cx="8671142" cy="0"/>
          </a:xfrm>
          <a:prstGeom prst="line">
            <a:avLst/>
          </a:prstGeom>
          <a:ln w="28575">
            <a:solidFill>
              <a:srgbClr val="01783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EFF68CE-DD8A-03E5-4840-7F6DF6BF4DB3}"/>
              </a:ext>
            </a:extLst>
          </p:cNvPr>
          <p:cNvSpPr/>
          <p:nvPr/>
        </p:nvSpPr>
        <p:spPr>
          <a:xfrm>
            <a:off x="916885" y="5449128"/>
            <a:ext cx="589426" cy="298175"/>
          </a:xfrm>
          <a:prstGeom prst="rect">
            <a:avLst/>
          </a:prstGeom>
          <a:solidFill>
            <a:srgbClr val="017834"/>
          </a:solidFill>
          <a:ln>
            <a:solidFill>
              <a:srgbClr val="0178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2FCBA30D-BBBB-8C0F-78E1-41E5A4E82AB1}"/>
              </a:ext>
            </a:extLst>
          </p:cNvPr>
          <p:cNvSpPr/>
          <p:nvPr/>
        </p:nvSpPr>
        <p:spPr>
          <a:xfrm>
            <a:off x="327459" y="5754758"/>
            <a:ext cx="589426" cy="238538"/>
          </a:xfrm>
          <a:prstGeom prst="rect">
            <a:avLst/>
          </a:prstGeom>
          <a:solidFill>
            <a:srgbClr val="017834"/>
          </a:solidFill>
          <a:ln>
            <a:solidFill>
              <a:srgbClr val="0178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7584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26B175-36BA-425F-B58F-2792CF4A5EFF}"/>
              </a:ext>
            </a:extLst>
          </p:cNvPr>
          <p:cNvPicPr>
            <a:picLocks noChangeAspect="1"/>
          </p:cNvPicPr>
          <p:nvPr/>
        </p:nvPicPr>
        <p:blipFill>
          <a:blip r:embed="rId2"/>
          <a:stretch>
            <a:fillRect/>
          </a:stretch>
        </p:blipFill>
        <p:spPr>
          <a:xfrm>
            <a:off x="816076" y="2448883"/>
            <a:ext cx="3944995" cy="3944995"/>
          </a:xfrm>
          <a:prstGeom prst="rect">
            <a:avLst/>
          </a:prstGeom>
        </p:spPr>
      </p:pic>
      <p:sp>
        <p:nvSpPr>
          <p:cNvPr id="6" name="Title 3">
            <a:extLst>
              <a:ext uri="{FF2B5EF4-FFF2-40B4-BE49-F238E27FC236}">
                <a16:creationId xmlns:a16="http://schemas.microsoft.com/office/drawing/2014/main" id="{F6C24BDF-4708-4775-9F18-6488AFB1D7FE}"/>
              </a:ext>
            </a:extLst>
          </p:cNvPr>
          <p:cNvSpPr txBox="1">
            <a:spLocks/>
          </p:cNvSpPr>
          <p:nvPr/>
        </p:nvSpPr>
        <p:spPr>
          <a:xfrm>
            <a:off x="816076" y="0"/>
            <a:ext cx="6596495" cy="1320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a:solidFill>
                  <a:schemeClr val="tx1"/>
                </a:solidFill>
                <a:latin typeface="Helvetica" panose="020B0604020202020204" pitchFamily="34" charset="0"/>
                <a:cs typeface="Helvetica" panose="020B0604020202020204" pitchFamily="34" charset="0"/>
              </a:rPr>
              <a:t>Stay in the Loop!</a:t>
            </a:r>
          </a:p>
        </p:txBody>
      </p:sp>
      <p:sp>
        <p:nvSpPr>
          <p:cNvPr id="9" name="Content Placeholder 4">
            <a:extLst>
              <a:ext uri="{FF2B5EF4-FFF2-40B4-BE49-F238E27FC236}">
                <a16:creationId xmlns:a16="http://schemas.microsoft.com/office/drawing/2014/main" id="{00E553EF-D7C6-4BBE-8085-FE9EEFA4ABC0}"/>
              </a:ext>
            </a:extLst>
          </p:cNvPr>
          <p:cNvSpPr>
            <a:spLocks noGrp="1"/>
          </p:cNvSpPr>
          <p:nvPr>
            <p:ph idx="1"/>
          </p:nvPr>
        </p:nvSpPr>
        <p:spPr>
          <a:xfrm>
            <a:off x="816076" y="1128083"/>
            <a:ext cx="5242561" cy="5479194"/>
          </a:xfrm>
        </p:spPr>
        <p:txBody>
          <a:bodyPr>
            <a:normAutofit/>
          </a:bodyPr>
          <a:lstStyle/>
          <a:p>
            <a:r>
              <a:rPr lang="en-US" sz="2000" b="1">
                <a:solidFill>
                  <a:schemeClr val="tx1"/>
                </a:solidFill>
                <a:latin typeface="Helvetica" panose="020B0604020202020204" pitchFamily="34" charset="0"/>
                <a:cs typeface="Helvetica" panose="020B0604020202020204" pitchFamily="34" charset="0"/>
              </a:rPr>
              <a:t>Discord </a:t>
            </a:r>
            <a:r>
              <a:rPr lang="en-US" sz="2000">
                <a:solidFill>
                  <a:schemeClr val="tx1"/>
                </a:solidFill>
                <a:latin typeface="Helvetica" panose="020B0604020202020204" pitchFamily="34" charset="0"/>
                <a:cs typeface="Helvetica" panose="020B0604020202020204" pitchFamily="34" charset="0"/>
              </a:rPr>
              <a:t>– Grad student communication</a:t>
            </a:r>
          </a:p>
          <a:p>
            <a:pPr lvl="1"/>
            <a:r>
              <a:rPr lang="en-US" sz="1800">
                <a:solidFill>
                  <a:schemeClr val="tx1"/>
                </a:solidFill>
                <a:latin typeface="Helvetica" panose="020B0604020202020204" pitchFamily="34" charset="0"/>
                <a:cs typeface="Helvetica" panose="020B0604020202020204" pitchFamily="34" charset="0"/>
              </a:rPr>
              <a:t>QR code to join</a:t>
            </a:r>
          </a:p>
          <a:p>
            <a:pPr marL="457200" lvl="1" indent="0">
              <a:buNone/>
            </a:pPr>
            <a:r>
              <a:rPr lang="en-US" b="1">
                <a:solidFill>
                  <a:schemeClr val="tx1"/>
                </a:solidFill>
                <a:latin typeface="Helvetica" panose="020B0604020202020204" pitchFamily="34" charset="0"/>
                <a:cs typeface="Helvetica" panose="020B0604020202020204" pitchFamily="34" charset="0"/>
              </a:rPr>
              <a:t>Questions?</a:t>
            </a:r>
            <a:endParaRPr lang="en-US" sz="1800">
              <a:solidFill>
                <a:schemeClr val="tx1"/>
              </a:solidFill>
              <a:latin typeface="Helvetica" panose="020B0604020202020204" pitchFamily="34" charset="0"/>
              <a:cs typeface="Helvetica" panose="020B0604020202020204" pitchFamily="34" charset="0"/>
            </a:endParaRPr>
          </a:p>
          <a:p>
            <a:pPr marL="457200" lvl="1" indent="0">
              <a:buNone/>
            </a:pPr>
            <a:r>
              <a:rPr lang="en-US" sz="2000">
                <a:solidFill>
                  <a:schemeClr val="tx1"/>
                </a:solidFill>
                <a:latin typeface="Helvetica" panose="020B0604020202020204" pitchFamily="34" charset="0"/>
                <a:cs typeface="Helvetica" panose="020B0604020202020204" pitchFamily="34" charset="0"/>
              </a:rPr>
              <a:t> </a:t>
            </a:r>
          </a:p>
        </p:txBody>
      </p:sp>
      <p:pic>
        <p:nvPicPr>
          <p:cNvPr id="2" name="Picture 1">
            <a:extLst>
              <a:ext uri="{FF2B5EF4-FFF2-40B4-BE49-F238E27FC236}">
                <a16:creationId xmlns:a16="http://schemas.microsoft.com/office/drawing/2014/main" id="{1680CE23-42D4-4DEE-B3FC-389F36DD5D29}"/>
              </a:ext>
            </a:extLst>
          </p:cNvPr>
          <p:cNvPicPr>
            <a:picLocks noChangeAspect="1"/>
          </p:cNvPicPr>
          <p:nvPr/>
        </p:nvPicPr>
        <p:blipFill>
          <a:blip r:embed="rId3"/>
          <a:stretch>
            <a:fillRect/>
          </a:stretch>
        </p:blipFill>
        <p:spPr>
          <a:xfrm>
            <a:off x="5410200" y="1630261"/>
            <a:ext cx="3491948" cy="4594668"/>
          </a:xfrm>
          <a:prstGeom prst="rect">
            <a:avLst/>
          </a:prstGeom>
        </p:spPr>
      </p:pic>
      <p:sp>
        <p:nvSpPr>
          <p:cNvPr id="3" name="TextBox 2">
            <a:extLst>
              <a:ext uri="{FF2B5EF4-FFF2-40B4-BE49-F238E27FC236}">
                <a16:creationId xmlns:a16="http://schemas.microsoft.com/office/drawing/2014/main" id="{15E88952-E793-1FAA-E3A9-0346FC76F2A9}"/>
              </a:ext>
            </a:extLst>
          </p:cNvPr>
          <p:cNvSpPr txBox="1"/>
          <p:nvPr/>
        </p:nvSpPr>
        <p:spPr>
          <a:xfrm>
            <a:off x="1983887" y="340683"/>
            <a:ext cx="5176225" cy="584775"/>
          </a:xfrm>
          <a:prstGeom prst="rect">
            <a:avLst/>
          </a:prstGeom>
          <a:noFill/>
        </p:spPr>
        <p:txBody>
          <a:bodyPr wrap="none" rtlCol="0">
            <a:spAutoFit/>
          </a:bodyPr>
          <a:lstStyle/>
          <a:p>
            <a:r>
              <a:rPr lang="en-US" sz="3200" dirty="0">
                <a:solidFill>
                  <a:srgbClr val="92D050"/>
                </a:solidFill>
              </a:rPr>
              <a:t>UNT Emergency Management</a:t>
            </a:r>
          </a:p>
        </p:txBody>
      </p:sp>
    </p:spTree>
    <p:extLst>
      <p:ext uri="{BB962C8B-B14F-4D97-AF65-F5344CB8AC3E}">
        <p14:creationId xmlns:p14="http://schemas.microsoft.com/office/powerpoint/2010/main" val="3178297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2D2C-FEC9-4BC0-982A-E534A3EF3313}"/>
              </a:ext>
            </a:extLst>
          </p:cNvPr>
          <p:cNvSpPr>
            <a:spLocks noGrp="1"/>
          </p:cNvSpPr>
          <p:nvPr>
            <p:ph type="title"/>
          </p:nvPr>
        </p:nvSpPr>
        <p:spPr>
          <a:xfrm>
            <a:off x="0" y="-38100"/>
            <a:ext cx="9144000" cy="878889"/>
          </a:xfrm>
          <a:solidFill>
            <a:schemeClr val="accent2">
              <a:lumMod val="40000"/>
              <a:lumOff val="60000"/>
            </a:schemeClr>
          </a:solidFill>
        </p:spPr>
        <p:txBody>
          <a:bodyPr>
            <a:normAutofit fontScale="90000"/>
          </a:bodyPr>
          <a:lstStyle/>
          <a:p>
            <a:pPr algn="ctr"/>
            <a:br>
              <a:rPr lang="en-US" b="1" dirty="0"/>
            </a:br>
            <a:r>
              <a:rPr lang="en-US" b="1" dirty="0"/>
              <a:t>*</a:t>
            </a:r>
            <a:r>
              <a:rPr lang="en-US" sz="3675" b="1" dirty="0"/>
              <a:t>GRADUATE ASSISTANTSHIP EMPLOYMENT</a:t>
            </a:r>
            <a:br>
              <a:rPr lang="en-US" sz="3675" b="1" dirty="0"/>
            </a:br>
            <a:endParaRPr lang="en-US" sz="3675" b="1" dirty="0"/>
          </a:p>
        </p:txBody>
      </p:sp>
      <p:sp>
        <p:nvSpPr>
          <p:cNvPr id="6" name="Content Placeholder 2">
            <a:extLst>
              <a:ext uri="{FF2B5EF4-FFF2-40B4-BE49-F238E27FC236}">
                <a16:creationId xmlns:a16="http://schemas.microsoft.com/office/drawing/2014/main" id="{E2801FF1-2712-A7BD-5473-95AFBF63A8D6}"/>
              </a:ext>
            </a:extLst>
          </p:cNvPr>
          <p:cNvSpPr>
            <a:spLocks noGrp="1"/>
          </p:cNvSpPr>
          <p:nvPr>
            <p:ph idx="1"/>
          </p:nvPr>
        </p:nvSpPr>
        <p:spPr>
          <a:xfrm>
            <a:off x="0" y="840789"/>
            <a:ext cx="9143999" cy="5422901"/>
          </a:xfrm>
          <a:solidFill>
            <a:schemeClr val="accent6">
              <a:lumMod val="20000"/>
              <a:lumOff val="80000"/>
            </a:schemeClr>
          </a:solidFill>
        </p:spPr>
        <p:txBody>
          <a:bodyPr>
            <a:noAutofit/>
          </a:bodyPr>
          <a:lstStyle/>
          <a:p>
            <a:pPr marL="0" indent="0">
              <a:buNone/>
            </a:pPr>
            <a:r>
              <a:rPr lang="en-US" sz="1600" dirty="0"/>
              <a:t>GRADUATE ASSISTANTSHIP EMPLOYMENT CONDITIONS -Eligibility for employment as a salaried Graduate Assistant in the Department of Biological Sciences: </a:t>
            </a:r>
          </a:p>
          <a:p>
            <a:pPr marL="0" indent="0">
              <a:buNone/>
            </a:pPr>
            <a:endParaRPr lang="en-US" sz="1600" dirty="0"/>
          </a:p>
          <a:p>
            <a:r>
              <a:rPr lang="en-US" sz="1600" dirty="0"/>
              <a:t>Graduate student in “good standing” with the University, College and Department </a:t>
            </a:r>
          </a:p>
          <a:p>
            <a:r>
              <a:rPr lang="en-US" sz="1600" dirty="0"/>
              <a:t>Research-based degree program (i.e., Ph.D. or MS-thesis) with approved major advisor </a:t>
            </a:r>
          </a:p>
          <a:p>
            <a:r>
              <a:rPr lang="en-US" sz="1600" dirty="0"/>
              <a:t>GPA of 3.0 or higher </a:t>
            </a:r>
          </a:p>
          <a:p>
            <a:r>
              <a:rPr lang="en-US" sz="1600" dirty="0"/>
              <a:t>Full-time, continuous enrollment (9 graduate credit hours in Fall and Spring) per Toulouse Graduate School. (If ABD, see catalog for graduate credit hours).</a:t>
            </a:r>
          </a:p>
          <a:p>
            <a:r>
              <a:rPr lang="en-US" sz="1600" dirty="0"/>
              <a:t>International and/or non-native English speakers are required to meet English proficiency standards as set by the state of Texas to be considered for a Teaching Assistantship. Assessment of English proficiency is administered through the Intensive English Language Institute (IELI) prior to the start of classes. Enrollment in IELI classes/workshops may be required. </a:t>
            </a:r>
          </a:p>
          <a:p>
            <a:r>
              <a:rPr lang="en-US" sz="1600" dirty="0"/>
              <a:t>Meet eligibility requirements for employment in the U.S.  </a:t>
            </a:r>
          </a:p>
          <a:p>
            <a:pPr marL="0" indent="0">
              <a:buNone/>
            </a:pPr>
            <a:r>
              <a:rPr lang="en-US" sz="1600" dirty="0"/>
              <a:t> </a:t>
            </a:r>
          </a:p>
          <a:p>
            <a:pPr marL="0" indent="0">
              <a:buNone/>
            </a:pPr>
            <a:r>
              <a:rPr lang="en-US" sz="1600" dirty="0"/>
              <a:t>*Subject to change, pending additional information from the Office of the Provost &amp; Toulouse Graduate School. </a:t>
            </a:r>
          </a:p>
          <a:p>
            <a:pPr marL="0" indent="0">
              <a:buNone/>
            </a:pPr>
            <a:r>
              <a:rPr lang="en-US" sz="1600" dirty="0"/>
              <a:t>(details: </a:t>
            </a:r>
            <a:r>
              <a:rPr lang="en-US" sz="1600" dirty="0">
                <a:hlinkClick r:id="rId3"/>
              </a:rPr>
              <a:t>https://biology.unt.edu/graduate/graduate-student-forms-other-important-information</a:t>
            </a:r>
            <a:r>
              <a:rPr lang="en-US" sz="1600" dirty="0"/>
              <a:t>)</a:t>
            </a:r>
            <a:br>
              <a:rPr lang="en-US" sz="1600" dirty="0"/>
            </a:br>
            <a:endParaRPr lang="en-US" sz="1600" dirty="0"/>
          </a:p>
        </p:txBody>
      </p:sp>
    </p:spTree>
    <p:extLst>
      <p:ext uri="{BB962C8B-B14F-4D97-AF65-F5344CB8AC3E}">
        <p14:creationId xmlns:p14="http://schemas.microsoft.com/office/powerpoint/2010/main" val="3114210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5CA1-1241-4A46-824B-B3FCDC766A5E}"/>
              </a:ext>
            </a:extLst>
          </p:cNvPr>
          <p:cNvSpPr>
            <a:spLocks noGrp="1"/>
          </p:cNvSpPr>
          <p:nvPr>
            <p:ph type="title"/>
          </p:nvPr>
        </p:nvSpPr>
        <p:spPr>
          <a:xfrm>
            <a:off x="0" y="13692"/>
            <a:ext cx="9144000" cy="705400"/>
          </a:xfrm>
          <a:solidFill>
            <a:schemeClr val="accent2">
              <a:lumMod val="40000"/>
              <a:lumOff val="60000"/>
            </a:schemeClr>
          </a:solidFill>
        </p:spPr>
        <p:txBody>
          <a:bodyPr/>
          <a:lstStyle/>
          <a:p>
            <a:pPr algn="ctr"/>
            <a:r>
              <a:rPr lang="en-US" b="1" dirty="0"/>
              <a:t>TA EMPLOYMENT TERMS</a:t>
            </a:r>
            <a:endParaRPr lang="en-US" dirty="0"/>
          </a:p>
        </p:txBody>
      </p:sp>
      <p:sp>
        <p:nvSpPr>
          <p:cNvPr id="6" name="Content Placeholder 2">
            <a:extLst>
              <a:ext uri="{FF2B5EF4-FFF2-40B4-BE49-F238E27FC236}">
                <a16:creationId xmlns:a16="http://schemas.microsoft.com/office/drawing/2014/main" id="{34836363-667B-822F-1B65-FAD82270AC52}"/>
              </a:ext>
            </a:extLst>
          </p:cNvPr>
          <p:cNvSpPr>
            <a:spLocks noGrp="1"/>
          </p:cNvSpPr>
          <p:nvPr>
            <p:ph idx="1"/>
          </p:nvPr>
        </p:nvSpPr>
        <p:spPr>
          <a:xfrm>
            <a:off x="0" y="719092"/>
            <a:ext cx="9144000" cy="4899025"/>
          </a:xfrm>
          <a:solidFill>
            <a:schemeClr val="accent6">
              <a:lumMod val="20000"/>
              <a:lumOff val="80000"/>
            </a:schemeClr>
          </a:solidFill>
        </p:spPr>
        <p:txBody>
          <a:bodyPr>
            <a:noAutofit/>
          </a:bodyPr>
          <a:lstStyle/>
          <a:p>
            <a:endParaRPr lang="en-US" sz="1600" dirty="0"/>
          </a:p>
          <a:p>
            <a:r>
              <a:rPr lang="en-US" sz="1600" dirty="0"/>
              <a:t>Appointment Term Details Start date:  One week prior to start of classes; specific date at the discretion of Supervisor. End date:  End of University final exam week; specific date at the discretion of Department.</a:t>
            </a:r>
          </a:p>
          <a:p>
            <a:endParaRPr lang="en-US" sz="1600" dirty="0"/>
          </a:p>
          <a:p>
            <a:r>
              <a:rPr lang="en-US" sz="1600" dirty="0"/>
              <a:t>The appointment is for 20.0 hours per week, or 0.50 Full-Time Equivalency (FTE) employment. As with any professional appointment, the amount of work may vary from week to week.  Specific duties will be assigned by the supervisor. </a:t>
            </a:r>
          </a:p>
          <a:p>
            <a:endParaRPr lang="en-US" sz="1600" dirty="0"/>
          </a:p>
          <a:p>
            <a:r>
              <a:rPr lang="en-US" sz="1600" dirty="0"/>
              <a:t>Graduate Assistant pay is based on a monthly rate consistent with progression through the degree</a:t>
            </a:r>
          </a:p>
          <a:p>
            <a:endParaRPr lang="en-US" sz="1600" dirty="0"/>
          </a:p>
          <a:p>
            <a:r>
              <a:rPr lang="en-US" sz="1600" dirty="0"/>
              <a:t>Pay Periods: Semi-monthly pay occurs on the first and fifteenth </a:t>
            </a:r>
            <a:r>
              <a:rPr lang="en-US" sz="1600" i="1" u="sng" dirty="0"/>
              <a:t>business day </a:t>
            </a:r>
            <a:r>
              <a:rPr lang="en-US" sz="1600" dirty="0"/>
              <a:t>of each month, beginning mid-September (estimated) for the Fall term. </a:t>
            </a:r>
            <a:endParaRPr lang="en-US" sz="1600" i="1" dirty="0"/>
          </a:p>
          <a:p>
            <a:pPr marL="0" indent="0">
              <a:buNone/>
            </a:pPr>
            <a:r>
              <a:rPr lang="en-US" sz="1600" i="1" dirty="0"/>
              <a:t>	*Complete hiring steps by stated deadlines to prevent delays to payment processing!</a:t>
            </a:r>
          </a:p>
          <a:p>
            <a:r>
              <a:rPr lang="en-US" sz="1600" dirty="0"/>
              <a:t>Assistantships are limited during the summer.  Students are encouraged to seek alternate employment. </a:t>
            </a:r>
          </a:p>
          <a:p>
            <a:endParaRPr lang="en-US" sz="1600" dirty="0"/>
          </a:p>
        </p:txBody>
      </p:sp>
    </p:spTree>
    <p:extLst>
      <p:ext uri="{BB962C8B-B14F-4D97-AF65-F5344CB8AC3E}">
        <p14:creationId xmlns:p14="http://schemas.microsoft.com/office/powerpoint/2010/main" val="6626455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8514-8680-4677-ABCA-A43EC02B9053}"/>
              </a:ext>
            </a:extLst>
          </p:cNvPr>
          <p:cNvSpPr>
            <a:spLocks noGrp="1"/>
          </p:cNvSpPr>
          <p:nvPr>
            <p:ph type="title"/>
          </p:nvPr>
        </p:nvSpPr>
        <p:spPr>
          <a:xfrm>
            <a:off x="0" y="13691"/>
            <a:ext cx="9144000" cy="725375"/>
          </a:xfrm>
          <a:solidFill>
            <a:schemeClr val="accent2">
              <a:lumMod val="40000"/>
              <a:lumOff val="60000"/>
            </a:schemeClr>
          </a:solidFill>
        </p:spPr>
        <p:txBody>
          <a:bodyPr/>
          <a:lstStyle/>
          <a:p>
            <a:pPr algn="ctr"/>
            <a:r>
              <a:rPr lang="en-US" b="1" dirty="0"/>
              <a:t>TA EMPLOYMENT EXPECTATIONS</a:t>
            </a:r>
          </a:p>
        </p:txBody>
      </p:sp>
      <p:sp>
        <p:nvSpPr>
          <p:cNvPr id="6" name="Content Placeholder 2">
            <a:extLst>
              <a:ext uri="{FF2B5EF4-FFF2-40B4-BE49-F238E27FC236}">
                <a16:creationId xmlns:a16="http://schemas.microsoft.com/office/drawing/2014/main" id="{0AFD84E8-6043-57C7-CBA8-D6B4427891D9}"/>
              </a:ext>
            </a:extLst>
          </p:cNvPr>
          <p:cNvSpPr>
            <a:spLocks noGrp="1"/>
          </p:cNvSpPr>
          <p:nvPr>
            <p:ph idx="1"/>
          </p:nvPr>
        </p:nvSpPr>
        <p:spPr>
          <a:xfrm>
            <a:off x="0" y="758116"/>
            <a:ext cx="9144000" cy="5695950"/>
          </a:xfrm>
          <a:solidFill>
            <a:schemeClr val="accent6">
              <a:lumMod val="20000"/>
              <a:lumOff val="80000"/>
            </a:schemeClr>
          </a:solidFill>
        </p:spPr>
        <p:txBody>
          <a:bodyPr>
            <a:noAutofit/>
          </a:bodyPr>
          <a:lstStyle/>
          <a:p>
            <a:pPr marL="0" indent="0">
              <a:buNone/>
            </a:pPr>
            <a:r>
              <a:rPr lang="en-US" sz="1600" dirty="0"/>
              <a:t>TAs are expected to-</a:t>
            </a:r>
          </a:p>
          <a:p>
            <a:r>
              <a:rPr lang="en-US" sz="1600" dirty="0"/>
              <a:t>complete FERPA training in UNT Bridge prior to the first day of class,</a:t>
            </a:r>
          </a:p>
          <a:p>
            <a:r>
              <a:rPr lang="en-US" sz="1600" dirty="0"/>
              <a:t>assist/observe a veteran in a lab earlier in the week/day to better anticipate problems, questions and concerns (as applicable) if new to a course/assignment,</a:t>
            </a:r>
          </a:p>
          <a:p>
            <a:r>
              <a:rPr lang="en-US" sz="1600" dirty="0"/>
              <a:t>be punctual, present and prepared for each assignment,  </a:t>
            </a:r>
          </a:p>
          <a:p>
            <a:r>
              <a:rPr lang="en-US" sz="1600" dirty="0"/>
              <a:t>prepare all presentation materials and assessments, including quizzes, pre-labs, exams, handouts, etc. as directed by the supervisor. All copying may be completed in LIFE A127 or EESAT 215. Contact Stockroom personnel or student workers in Advising Office for training on the machine in LIFE A127.  Note: To allow for high volume traffic and technical difficulties, copies are to be made no less than 48 hours in advance.</a:t>
            </a:r>
          </a:p>
          <a:p>
            <a:r>
              <a:rPr lang="en-US" sz="1600" dirty="0"/>
              <a:t>maintain the laboratory by arriving early to ensure materials are present, instructing students to clean workstations, and remediating workstations at the end of the lab period,</a:t>
            </a:r>
          </a:p>
          <a:p>
            <a:r>
              <a:rPr lang="en-US" sz="1600" dirty="0"/>
              <a:t>hold up to  3 office hours per week.</a:t>
            </a:r>
          </a:p>
          <a:p>
            <a:pPr marL="0" indent="0">
              <a:buNone/>
            </a:pPr>
            <a:r>
              <a:rPr lang="en-US" sz="1600" dirty="0"/>
              <a:t>	a. TAs are expected to be present and available during scheduled office hours.  </a:t>
            </a:r>
          </a:p>
          <a:p>
            <a:pPr marL="0" indent="0">
              <a:buNone/>
            </a:pPr>
            <a:r>
              <a:rPr lang="en-US" sz="1600" dirty="0"/>
              <a:t>	b. Provide contact information and office hours to each of the following no later than the first      </a:t>
            </a:r>
            <a:br>
              <a:rPr lang="en-US" sz="1600" dirty="0"/>
            </a:br>
            <a:r>
              <a:rPr lang="en-US" sz="1600" dirty="0"/>
              <a:t>                        week of classes: supervisor(s), department staff, students via CANVAS.</a:t>
            </a:r>
          </a:p>
          <a:p>
            <a:r>
              <a:rPr lang="en-US" sz="1600" dirty="0"/>
              <a:t>Additional preparatory duties may be required per the supervisor. Report any maintenance issues (clogged sinks, dripping faucets, non-functioning microscopes) to the supervisor and/or Instrument Repair Shop in LIFE A122. </a:t>
            </a:r>
          </a:p>
          <a:p>
            <a:endParaRPr lang="en-US" sz="1600" dirty="0"/>
          </a:p>
        </p:txBody>
      </p:sp>
    </p:spTree>
    <p:extLst>
      <p:ext uri="{BB962C8B-B14F-4D97-AF65-F5344CB8AC3E}">
        <p14:creationId xmlns:p14="http://schemas.microsoft.com/office/powerpoint/2010/main" val="953059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124" y="18456"/>
            <a:ext cx="7305675" cy="970450"/>
          </a:xfrm>
        </p:spPr>
        <p:txBody>
          <a:bodyPr>
            <a:normAutofit/>
          </a:bodyPr>
          <a:lstStyle/>
          <a:p>
            <a:r>
              <a:rPr lang="en-US" sz="3200" dirty="0">
                <a:solidFill>
                  <a:srgbClr val="92D050"/>
                </a:solidFill>
              </a:rPr>
              <a:t>IAS/AERI Facilities and Operations</a:t>
            </a:r>
          </a:p>
        </p:txBody>
      </p:sp>
      <p:sp>
        <p:nvSpPr>
          <p:cNvPr id="8" name="Content Placeholder 7"/>
          <p:cNvSpPr>
            <a:spLocks noGrp="1"/>
          </p:cNvSpPr>
          <p:nvPr>
            <p:ph idx="1"/>
          </p:nvPr>
        </p:nvSpPr>
        <p:spPr>
          <a:xfrm>
            <a:off x="11338" y="2562225"/>
            <a:ext cx="6686550" cy="4034789"/>
          </a:xfrm>
        </p:spPr>
        <p:txBody>
          <a:bodyPr>
            <a:normAutofit fontScale="85000" lnSpcReduction="20000"/>
          </a:bodyPr>
          <a:lstStyle/>
          <a:p>
            <a:pPr marL="384048" lvl="2" indent="0">
              <a:buNone/>
            </a:pPr>
            <a:endParaRPr lang="en-US" dirty="0"/>
          </a:p>
          <a:p>
            <a:pPr marL="384048" lvl="2" indent="0">
              <a:buNone/>
            </a:pPr>
            <a:r>
              <a:rPr lang="en-US" u="sng" dirty="0"/>
              <a:t>ENV/EESAT – Environmental Building</a:t>
            </a:r>
          </a:p>
          <a:p>
            <a:pPr marL="384048" lvl="2" indent="0">
              <a:buNone/>
            </a:pPr>
            <a:r>
              <a:rPr lang="en-US" dirty="0"/>
              <a:t>Conference Rooms, Classrooms &amp; Instructional Labs, Purchasing, Vehicles – 												</a:t>
            </a:r>
            <a:r>
              <a:rPr lang="en-US" b="1" dirty="0">
                <a:solidFill>
                  <a:srgbClr val="00B050"/>
                </a:solidFill>
              </a:rPr>
              <a:t>Becky Petrusky</a:t>
            </a:r>
          </a:p>
          <a:p>
            <a:pPr marL="384048" lvl="2" indent="0">
              <a:buNone/>
            </a:pPr>
            <a:r>
              <a:rPr lang="en-US" dirty="0">
                <a:solidFill>
                  <a:schemeClr val="tx1"/>
                </a:solidFill>
                <a:latin typeface="Calisto MT" panose="02040603050505030304" pitchFamily="18" charset="0"/>
                <a:cs typeface="Calibri Light" panose="020F0302020204030204" pitchFamily="34" charset="0"/>
              </a:rPr>
              <a:t>											   ENV 215D</a:t>
            </a:r>
            <a:endParaRPr lang="en-US" dirty="0"/>
          </a:p>
          <a:p>
            <a:pPr marL="384048" lvl="2" indent="0">
              <a:buNone/>
            </a:pPr>
            <a:endParaRPr lang="en-US" dirty="0"/>
          </a:p>
          <a:p>
            <a:pPr marL="384048" lvl="2" indent="0">
              <a:buNone/>
            </a:pPr>
            <a:r>
              <a:rPr lang="en-US" dirty="0"/>
              <a:t>Events, Travel – </a:t>
            </a:r>
            <a:r>
              <a:rPr lang="en-US" b="1" dirty="0">
                <a:solidFill>
                  <a:srgbClr val="00B050"/>
                </a:solidFill>
              </a:rPr>
              <a:t>Tara Principato </a:t>
            </a:r>
          </a:p>
          <a:p>
            <a:pPr marL="384048" lvl="2" indent="0">
              <a:buNone/>
            </a:pPr>
            <a:r>
              <a:rPr lang="en-US" dirty="0">
                <a:latin typeface="Calisto MT" panose="02040603050505030304" pitchFamily="18" charset="0"/>
                <a:cs typeface="Calibri Light" panose="020F0302020204030204" pitchFamily="34" charset="0"/>
              </a:rPr>
              <a:t>			      ENV 215B</a:t>
            </a:r>
            <a:endParaRPr lang="en-US" dirty="0"/>
          </a:p>
          <a:p>
            <a:pPr marL="384048" lvl="2" indent="0">
              <a:buNone/>
            </a:pPr>
            <a:endParaRPr lang="en-US" dirty="0"/>
          </a:p>
          <a:p>
            <a:pPr marL="384048" lvl="2" indent="0">
              <a:buNone/>
            </a:pPr>
            <a:r>
              <a:rPr lang="en-US" dirty="0"/>
              <a:t>Post Awards, Scholarships, Payroll, Budget, Office Management, Hiring, Keys </a:t>
            </a:r>
          </a:p>
          <a:p>
            <a:pPr marL="384048" lvl="2" indent="0">
              <a:buNone/>
            </a:pPr>
            <a:r>
              <a:rPr lang="en-US" dirty="0"/>
              <a:t> 										- </a:t>
            </a:r>
            <a:r>
              <a:rPr lang="en-US" b="1" dirty="0">
                <a:solidFill>
                  <a:srgbClr val="00B050"/>
                </a:solidFill>
              </a:rPr>
              <a:t>Danette Robertson</a:t>
            </a:r>
          </a:p>
          <a:p>
            <a:pPr marL="384048" lvl="2" indent="0">
              <a:spcAft>
                <a:spcPts val="1200"/>
              </a:spcAft>
              <a:buNone/>
            </a:pPr>
            <a:r>
              <a:rPr lang="en-US" dirty="0">
                <a:latin typeface="Calisto MT" panose="02040603050505030304" pitchFamily="18" charset="0"/>
                <a:cs typeface="Calibri Light" panose="020F0302020204030204" pitchFamily="34" charset="0"/>
              </a:rPr>
              <a:t>											        ENV 215</a:t>
            </a:r>
            <a:endParaRPr lang="en-US" dirty="0"/>
          </a:p>
          <a:p>
            <a:pPr marL="384048" lvl="2" indent="0">
              <a:buNone/>
            </a:pPr>
            <a:r>
              <a:rPr lang="en-US" dirty="0"/>
              <a:t>*Copy codes differ; see staff member for assistance when making course copies in ENV/EESAT.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2117" y="756680"/>
            <a:ext cx="3245682" cy="1805545"/>
          </a:xfrm>
          <a:prstGeom prst="rect">
            <a:avLst/>
          </a:prstGeom>
        </p:spPr>
      </p:pic>
      <p:pic>
        <p:nvPicPr>
          <p:cNvPr id="7" name="Picture 6">
            <a:extLst>
              <a:ext uri="{FF2B5EF4-FFF2-40B4-BE49-F238E27FC236}">
                <a16:creationId xmlns:a16="http://schemas.microsoft.com/office/drawing/2014/main" id="{DA3EA325-DE36-4218-869C-28134B8CA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pic>
        <p:nvPicPr>
          <p:cNvPr id="3" name="Picture 2">
            <a:extLst>
              <a:ext uri="{FF2B5EF4-FFF2-40B4-BE49-F238E27FC236}">
                <a16:creationId xmlns:a16="http://schemas.microsoft.com/office/drawing/2014/main" id="{E0332A73-AAF0-3CD7-12FA-6A639F63FCC2}"/>
              </a:ext>
            </a:extLst>
          </p:cNvPr>
          <p:cNvPicPr>
            <a:picLocks noChangeAspect="1"/>
          </p:cNvPicPr>
          <p:nvPr/>
        </p:nvPicPr>
        <p:blipFill>
          <a:blip r:embed="rId4"/>
          <a:stretch>
            <a:fillRect/>
          </a:stretch>
        </p:blipFill>
        <p:spPr>
          <a:xfrm>
            <a:off x="6579963" y="2817206"/>
            <a:ext cx="1224336" cy="1478570"/>
          </a:xfrm>
          <a:prstGeom prst="rect">
            <a:avLst/>
          </a:prstGeom>
        </p:spPr>
      </p:pic>
      <p:pic>
        <p:nvPicPr>
          <p:cNvPr id="4" name="Picture 3">
            <a:extLst>
              <a:ext uri="{FF2B5EF4-FFF2-40B4-BE49-F238E27FC236}">
                <a16:creationId xmlns:a16="http://schemas.microsoft.com/office/drawing/2014/main" id="{CF31BED8-6912-4C2C-3DCF-A8E1F183AFE6}"/>
              </a:ext>
            </a:extLst>
          </p:cNvPr>
          <p:cNvPicPr>
            <a:picLocks noChangeAspect="1"/>
          </p:cNvPicPr>
          <p:nvPr/>
        </p:nvPicPr>
        <p:blipFill>
          <a:blip r:embed="rId5"/>
          <a:stretch>
            <a:fillRect/>
          </a:stretch>
        </p:blipFill>
        <p:spPr>
          <a:xfrm>
            <a:off x="6697888" y="4691037"/>
            <a:ext cx="1639772" cy="1510716"/>
          </a:xfrm>
          <a:prstGeom prst="rect">
            <a:avLst/>
          </a:prstGeom>
        </p:spPr>
      </p:pic>
      <p:pic>
        <p:nvPicPr>
          <p:cNvPr id="5" name="Picture 4" descr="A person smiling at the camera&#10;&#10;AI-generated content may be incorrect.">
            <a:extLst>
              <a:ext uri="{FF2B5EF4-FFF2-40B4-BE49-F238E27FC236}">
                <a16:creationId xmlns:a16="http://schemas.microsoft.com/office/drawing/2014/main" id="{214E42E2-3806-4CBB-E04C-F85B92532C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1124" y="3653372"/>
            <a:ext cx="1038928" cy="1284808"/>
          </a:xfrm>
          <a:prstGeom prst="rect">
            <a:avLst/>
          </a:prstGeom>
        </p:spPr>
      </p:pic>
    </p:spTree>
    <p:extLst>
      <p:ext uri="{BB962C8B-B14F-4D97-AF65-F5344CB8AC3E}">
        <p14:creationId xmlns:p14="http://schemas.microsoft.com/office/powerpoint/2010/main" val="4199130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8514-8680-4677-ABCA-A43EC02B9053}"/>
              </a:ext>
            </a:extLst>
          </p:cNvPr>
          <p:cNvSpPr>
            <a:spLocks noGrp="1"/>
          </p:cNvSpPr>
          <p:nvPr>
            <p:ph type="title"/>
          </p:nvPr>
        </p:nvSpPr>
        <p:spPr>
          <a:xfrm>
            <a:off x="9525" y="0"/>
            <a:ext cx="9144000" cy="1304925"/>
          </a:xfrm>
          <a:solidFill>
            <a:schemeClr val="accent2">
              <a:lumMod val="40000"/>
              <a:lumOff val="60000"/>
            </a:schemeClr>
          </a:solidFill>
        </p:spPr>
        <p:txBody>
          <a:bodyPr>
            <a:normAutofit/>
          </a:bodyPr>
          <a:lstStyle/>
          <a:p>
            <a:pPr algn="ctr"/>
            <a:r>
              <a:rPr lang="en-US" b="1" dirty="0"/>
              <a:t>TA EMPLOYMENT EXPECTATIONS-contd..</a:t>
            </a:r>
          </a:p>
        </p:txBody>
      </p:sp>
      <p:sp>
        <p:nvSpPr>
          <p:cNvPr id="6" name="Content Placeholder 2">
            <a:extLst>
              <a:ext uri="{FF2B5EF4-FFF2-40B4-BE49-F238E27FC236}">
                <a16:creationId xmlns:a16="http://schemas.microsoft.com/office/drawing/2014/main" id="{D927C9B7-F146-5F92-9554-CD012F7DD095}"/>
              </a:ext>
            </a:extLst>
          </p:cNvPr>
          <p:cNvSpPr>
            <a:spLocks noGrp="1"/>
          </p:cNvSpPr>
          <p:nvPr>
            <p:ph idx="1"/>
          </p:nvPr>
        </p:nvSpPr>
        <p:spPr>
          <a:xfrm>
            <a:off x="-1" y="1304925"/>
            <a:ext cx="9153525" cy="4757738"/>
          </a:xfrm>
          <a:solidFill>
            <a:schemeClr val="accent6">
              <a:lumMod val="20000"/>
              <a:lumOff val="80000"/>
            </a:schemeClr>
          </a:solidFill>
        </p:spPr>
        <p:txBody>
          <a:bodyPr>
            <a:normAutofit/>
          </a:bodyPr>
          <a:lstStyle/>
          <a:p>
            <a:pPr marL="0" indent="0">
              <a:buNone/>
            </a:pPr>
            <a:r>
              <a:rPr lang="en-US" sz="1600" dirty="0"/>
              <a:t>TA are expected to-</a:t>
            </a:r>
          </a:p>
          <a:p>
            <a:pPr marL="0" indent="0">
              <a:buNone/>
            </a:pPr>
            <a:endParaRPr lang="en-US" sz="1600" dirty="0"/>
          </a:p>
          <a:p>
            <a:r>
              <a:rPr lang="en-US" sz="1600" dirty="0"/>
              <a:t>be familiar with and enforce all policies associated with assigned duties, </a:t>
            </a:r>
          </a:p>
          <a:p>
            <a:r>
              <a:rPr lang="en-US" sz="1600" dirty="0"/>
              <a:t>follow instructions, protocols and safety measures as directed by the supervisor,</a:t>
            </a:r>
          </a:p>
          <a:p>
            <a:r>
              <a:rPr lang="en-US" sz="1600" dirty="0"/>
              <a:t>follow the published schedule of topics. Changing dates/topics/etc. is not acceptable.</a:t>
            </a:r>
          </a:p>
          <a:p>
            <a:r>
              <a:rPr lang="en-US" sz="1600" dirty="0"/>
              <a:t>identify a substitute at the beginning of the term who can assist in the event a TA is unable to be present for an assignment (lab/course). Decide whether reciprocation will be in kind or at the substitutionary rate of $25.00 per hour/lab.*</a:t>
            </a:r>
          </a:p>
          <a:p>
            <a:r>
              <a:rPr lang="en-US" sz="1600" dirty="0"/>
              <a:t>notify both the substitute and supervisor in the event of an absence.</a:t>
            </a:r>
          </a:p>
          <a:p>
            <a:r>
              <a:rPr lang="en-US" sz="1600" dirty="0"/>
              <a:t>notify the direct supervisor of any and all situations that affect or may potentially affect the assignment (tardiness, emergencies, student issues, etc.) promptly (in a time frame identified by the supervisor).</a:t>
            </a:r>
          </a:p>
          <a:p>
            <a:pPr marL="0" indent="0">
              <a:buNone/>
            </a:pPr>
            <a:r>
              <a:rPr lang="en-US" sz="1600" dirty="0"/>
              <a:t>*Failure to reciprocate may result in docking of TA/GSA pay. Canceling lab is not an option.</a:t>
            </a:r>
          </a:p>
        </p:txBody>
      </p:sp>
    </p:spTree>
    <p:extLst>
      <p:ext uri="{BB962C8B-B14F-4D97-AF65-F5344CB8AC3E}">
        <p14:creationId xmlns:p14="http://schemas.microsoft.com/office/powerpoint/2010/main" val="295791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8514-8680-4677-ABCA-A43EC02B9053}"/>
              </a:ext>
            </a:extLst>
          </p:cNvPr>
          <p:cNvSpPr>
            <a:spLocks noGrp="1"/>
          </p:cNvSpPr>
          <p:nvPr>
            <p:ph type="title"/>
          </p:nvPr>
        </p:nvSpPr>
        <p:spPr>
          <a:xfrm>
            <a:off x="0" y="0"/>
            <a:ext cx="9144000" cy="725375"/>
          </a:xfrm>
          <a:solidFill>
            <a:schemeClr val="accent2">
              <a:lumMod val="40000"/>
              <a:lumOff val="60000"/>
            </a:schemeClr>
          </a:solidFill>
        </p:spPr>
        <p:txBody>
          <a:bodyPr/>
          <a:lstStyle/>
          <a:p>
            <a:pPr algn="ctr"/>
            <a:r>
              <a:rPr lang="en-US" b="1" dirty="0"/>
              <a:t>TA/GSA CONDUCT EXPECTATIONS</a:t>
            </a:r>
          </a:p>
        </p:txBody>
      </p:sp>
      <p:sp>
        <p:nvSpPr>
          <p:cNvPr id="6" name="Content Placeholder 2">
            <a:extLst>
              <a:ext uri="{FF2B5EF4-FFF2-40B4-BE49-F238E27FC236}">
                <a16:creationId xmlns:a16="http://schemas.microsoft.com/office/drawing/2014/main" id="{99FC26B0-5845-FEA4-82BF-17AE62ED6AED}"/>
              </a:ext>
            </a:extLst>
          </p:cNvPr>
          <p:cNvSpPr>
            <a:spLocks noGrp="1"/>
          </p:cNvSpPr>
          <p:nvPr>
            <p:ph idx="1"/>
          </p:nvPr>
        </p:nvSpPr>
        <p:spPr>
          <a:xfrm>
            <a:off x="1" y="725375"/>
            <a:ext cx="9144000" cy="4351338"/>
          </a:xfrm>
          <a:solidFill>
            <a:schemeClr val="accent6">
              <a:lumMod val="20000"/>
              <a:lumOff val="80000"/>
            </a:schemeClr>
          </a:solidFill>
        </p:spPr>
        <p:txBody>
          <a:bodyPr>
            <a:normAutofit/>
          </a:bodyPr>
          <a:lstStyle/>
          <a:p>
            <a:pPr marL="0" indent="0">
              <a:buNone/>
            </a:pPr>
            <a:endParaRPr lang="en-US" sz="1600" dirty="0"/>
          </a:p>
          <a:p>
            <a:r>
              <a:rPr lang="en-US" sz="1600" dirty="0"/>
              <a:t>Attire: Business casual while teaching and ALWAYS wear closed toed shoes.  </a:t>
            </a:r>
          </a:p>
          <a:p>
            <a:r>
              <a:rPr lang="en-US" sz="1600" dirty="0"/>
              <a:t>Be courteous to your students and do not engage in arguments in class</a:t>
            </a:r>
          </a:p>
          <a:p>
            <a:r>
              <a:rPr lang="en-US" sz="1600" dirty="0"/>
              <a:t>There is a report button in the TA station computer in case of disruptive behavior in class</a:t>
            </a:r>
          </a:p>
          <a:p>
            <a:r>
              <a:rPr lang="en-US" sz="1600" dirty="0"/>
              <a:t>Report student problems to supervisors (document all behavior/emails for report)</a:t>
            </a:r>
          </a:p>
          <a:p>
            <a:r>
              <a:rPr lang="en-US" sz="1600" dirty="0"/>
              <a:t>Be professional, you are the instructor in the class-do not fraternize with students</a:t>
            </a:r>
          </a:p>
          <a:p>
            <a:pPr marL="0" indent="0">
              <a:buNone/>
            </a:pPr>
            <a:endParaRPr lang="en-US" sz="1600" dirty="0"/>
          </a:p>
          <a:p>
            <a:endParaRPr lang="en-US" sz="1600" dirty="0"/>
          </a:p>
          <a:p>
            <a:endParaRPr lang="en-US" sz="1600" dirty="0"/>
          </a:p>
        </p:txBody>
      </p:sp>
    </p:spTree>
    <p:extLst>
      <p:ext uri="{BB962C8B-B14F-4D97-AF65-F5344CB8AC3E}">
        <p14:creationId xmlns:p14="http://schemas.microsoft.com/office/powerpoint/2010/main" val="3935818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5CA1-1241-4A46-824B-B3FCDC766A5E}"/>
              </a:ext>
            </a:extLst>
          </p:cNvPr>
          <p:cNvSpPr>
            <a:spLocks noGrp="1"/>
          </p:cNvSpPr>
          <p:nvPr>
            <p:ph type="title"/>
          </p:nvPr>
        </p:nvSpPr>
        <p:spPr>
          <a:xfrm>
            <a:off x="0" y="0"/>
            <a:ext cx="9144000" cy="705400"/>
          </a:xfrm>
          <a:solidFill>
            <a:schemeClr val="accent2">
              <a:lumMod val="40000"/>
              <a:lumOff val="60000"/>
            </a:schemeClr>
          </a:solidFill>
        </p:spPr>
        <p:txBody>
          <a:bodyPr/>
          <a:lstStyle/>
          <a:p>
            <a:pPr algn="ctr"/>
            <a:r>
              <a:rPr lang="en-US" b="1" dirty="0"/>
              <a:t>TA/GSA EMPLOYMENT RENEWAL</a:t>
            </a:r>
            <a:endParaRPr lang="en-US" dirty="0"/>
          </a:p>
        </p:txBody>
      </p:sp>
      <p:sp>
        <p:nvSpPr>
          <p:cNvPr id="6" name="Content Placeholder 2">
            <a:extLst>
              <a:ext uri="{FF2B5EF4-FFF2-40B4-BE49-F238E27FC236}">
                <a16:creationId xmlns:a16="http://schemas.microsoft.com/office/drawing/2014/main" id="{DA42A7F1-191A-58C7-BBF1-DA207B22D945}"/>
              </a:ext>
            </a:extLst>
          </p:cNvPr>
          <p:cNvSpPr>
            <a:spLocks noGrp="1"/>
          </p:cNvSpPr>
          <p:nvPr>
            <p:ph idx="1"/>
          </p:nvPr>
        </p:nvSpPr>
        <p:spPr>
          <a:xfrm>
            <a:off x="0" y="705399"/>
            <a:ext cx="9144000" cy="5704925"/>
          </a:xfrm>
          <a:solidFill>
            <a:schemeClr val="accent6">
              <a:lumMod val="20000"/>
              <a:lumOff val="80000"/>
            </a:schemeClr>
          </a:solidFill>
        </p:spPr>
        <p:txBody>
          <a:bodyPr>
            <a:noAutofit/>
          </a:bodyPr>
          <a:lstStyle/>
          <a:p>
            <a:r>
              <a:rPr lang="en-US" sz="1600" dirty="0"/>
              <a:t>Funding for assistantships is limited to six (6) long semesters for M.S. students and twelve (12) long semesters for Ph.D. students. Department needs supersede individual needs. On-the-job training may be required. </a:t>
            </a:r>
          </a:p>
          <a:p>
            <a:endParaRPr lang="en-US" sz="1600" dirty="0"/>
          </a:p>
          <a:p>
            <a:r>
              <a:rPr lang="en-US" sz="1600" dirty="0"/>
              <a:t>Note: Additional responsibilities may be required as indicated by your supervisor. These responsibilities are non-negotiable. While the department appreciates that students have other obligations, for employment purposes, </a:t>
            </a:r>
            <a:r>
              <a:rPr lang="en-US" sz="1600" u="sng" dirty="0"/>
              <a:t>only class conflicts </a:t>
            </a:r>
            <a:r>
              <a:rPr lang="en-US" sz="1600" dirty="0"/>
              <a:t>may be considered for alternate assignment requests.  If a resolution cannot be reached, the assistantship may be revoked.  </a:t>
            </a:r>
          </a:p>
          <a:p>
            <a:endParaRPr lang="en-US" sz="1600" dirty="0"/>
          </a:p>
          <a:p>
            <a:r>
              <a:rPr lang="en-US" sz="1600" dirty="0"/>
              <a:t>Conditions for renewal of employment-TAs hired for the Fall semester will normally be rehired for the subsequent semester under the following provisions, unless the initial term of assistantship was for a single semester only, with no guarantee of continuation: </a:t>
            </a:r>
          </a:p>
          <a:p>
            <a:pPr marL="0" indent="0">
              <a:buNone/>
            </a:pPr>
            <a:r>
              <a:rPr lang="en-US" sz="1600" dirty="0"/>
              <a:t>	o Department need and budget permits rehiring </a:t>
            </a:r>
          </a:p>
          <a:p>
            <a:pPr marL="0" indent="0">
              <a:buNone/>
            </a:pPr>
            <a:r>
              <a:rPr lang="en-US" sz="1600" dirty="0"/>
              <a:t>	o Supervisor recommends renewal</a:t>
            </a:r>
          </a:p>
          <a:p>
            <a:pPr marL="0" indent="0">
              <a:buNone/>
            </a:pPr>
            <a:r>
              <a:rPr lang="en-US" sz="1600" dirty="0"/>
              <a:t>	o A cumulative GPA of 3.0 or higher was maintained	</a:t>
            </a:r>
          </a:p>
          <a:p>
            <a:pPr marL="0" indent="0">
              <a:buNone/>
            </a:pPr>
            <a:r>
              <a:rPr lang="en-US" sz="1600" dirty="0"/>
              <a:t>	o Student evaluation scores are above 2.5* </a:t>
            </a:r>
          </a:p>
          <a:p>
            <a:pPr marL="0" indent="0">
              <a:buNone/>
            </a:pPr>
            <a:r>
              <a:rPr lang="en-US" sz="1600" dirty="0"/>
              <a:t>	o Assignments were conducted/completed to the satisfaction of the supervisor and department </a:t>
            </a:r>
          </a:p>
          <a:p>
            <a:pPr marL="0" indent="0">
              <a:buNone/>
            </a:pPr>
            <a:r>
              <a:rPr lang="en-US" sz="1600" dirty="0"/>
              <a:t>	o There have been no violations of the stated conditions of employment.</a:t>
            </a:r>
          </a:p>
          <a:p>
            <a:pPr marL="0" indent="0">
              <a:buNone/>
            </a:pPr>
            <a:endParaRPr lang="en-US" sz="1600" dirty="0"/>
          </a:p>
        </p:txBody>
      </p:sp>
    </p:spTree>
    <p:extLst>
      <p:ext uri="{BB962C8B-B14F-4D97-AF65-F5344CB8AC3E}">
        <p14:creationId xmlns:p14="http://schemas.microsoft.com/office/powerpoint/2010/main" val="1197507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C3D05-EA22-4F2A-861B-3BA8EF187E11}"/>
              </a:ext>
            </a:extLst>
          </p:cNvPr>
          <p:cNvSpPr>
            <a:spLocks noGrp="1"/>
          </p:cNvSpPr>
          <p:nvPr>
            <p:ph type="title"/>
          </p:nvPr>
        </p:nvSpPr>
        <p:spPr>
          <a:xfrm>
            <a:off x="0" y="0"/>
            <a:ext cx="9144000" cy="1243890"/>
          </a:xfrm>
          <a:solidFill>
            <a:schemeClr val="accent2">
              <a:lumMod val="40000"/>
              <a:lumOff val="60000"/>
            </a:schemeClr>
          </a:solidFill>
        </p:spPr>
        <p:txBody>
          <a:bodyPr>
            <a:normAutofit fontScale="90000"/>
          </a:bodyPr>
          <a:lstStyle/>
          <a:p>
            <a:pPr algn="ctr"/>
            <a:r>
              <a:rPr lang="en-US" b="1"/>
              <a:t>TA EMPLOYMENT PROBATION/TERMINATION</a:t>
            </a:r>
          </a:p>
        </p:txBody>
      </p:sp>
      <p:sp>
        <p:nvSpPr>
          <p:cNvPr id="6" name="Content Placeholder 2">
            <a:extLst>
              <a:ext uri="{FF2B5EF4-FFF2-40B4-BE49-F238E27FC236}">
                <a16:creationId xmlns:a16="http://schemas.microsoft.com/office/drawing/2014/main" id="{796295E4-C900-4C41-9ED7-DCF5EF676A6F}"/>
              </a:ext>
            </a:extLst>
          </p:cNvPr>
          <p:cNvSpPr>
            <a:spLocks noGrp="1"/>
          </p:cNvSpPr>
          <p:nvPr>
            <p:ph idx="1"/>
          </p:nvPr>
        </p:nvSpPr>
        <p:spPr>
          <a:xfrm>
            <a:off x="0" y="1254124"/>
            <a:ext cx="9144000" cy="4899025"/>
          </a:xfrm>
          <a:solidFill>
            <a:schemeClr val="accent6">
              <a:lumMod val="20000"/>
              <a:lumOff val="80000"/>
            </a:schemeClr>
          </a:solidFill>
        </p:spPr>
        <p:txBody>
          <a:bodyPr>
            <a:normAutofit/>
          </a:bodyPr>
          <a:lstStyle/>
          <a:p>
            <a:pPr marL="0" indent="0">
              <a:buNone/>
            </a:pPr>
            <a:r>
              <a:rPr lang="en-US" sz="1600" dirty="0"/>
              <a:t>TAs who fail to meet the terms of employment described in this document and in the employment offer letter may be placed on probation. </a:t>
            </a:r>
          </a:p>
          <a:p>
            <a:r>
              <a:rPr lang="en-US" sz="1600" dirty="0"/>
              <a:t>The supervisor will meet with the TA to discuss the terms of probation and will notify the major advisor.  The department will prepare a probation letter that will be provided to the TA and the major advisor copied, as well as filed in the TA file.  </a:t>
            </a:r>
          </a:p>
          <a:p>
            <a:r>
              <a:rPr lang="en-US" sz="1600" dirty="0"/>
              <a:t>The TA will have one semester to remediate the issues that led to the probationary status.  The TA will be reevaluated at the close of the probationary semester.  If improvement is insufficient to reinstate good standing, that will be grounds for termination or dismissal of the TA.  </a:t>
            </a:r>
          </a:p>
          <a:p>
            <a:r>
              <a:rPr lang="en-US" sz="1600" dirty="0"/>
              <a:t>A TA may be terminated at any time during the term of employment for insubordination, incompetence, moral turpitude, neglect of responsibilities, or failure to properly perform assigned duties. </a:t>
            </a:r>
          </a:p>
          <a:p>
            <a:r>
              <a:rPr lang="en-US" sz="1600" dirty="0"/>
              <a:t>NOTE:  Teaching assignments and/or pay could change during the first twelve class days until enrollment stabilizes and departmental budgets are finalized.  </a:t>
            </a:r>
          </a:p>
          <a:p>
            <a:r>
              <a:rPr lang="en-US" sz="1600" dirty="0"/>
              <a:t>SPOT evaluation scores below 2.5 will be reviewed; continuation of the TA will be made on an individual basis. Lack of improvement over a successive term may be means for revoking the TA. </a:t>
            </a:r>
          </a:p>
          <a:p>
            <a:pPr marL="0" indent="0">
              <a:buNone/>
            </a:pPr>
            <a:r>
              <a:rPr lang="en-US" sz="1600" dirty="0"/>
              <a:t>*More details in-</a:t>
            </a:r>
            <a:r>
              <a:rPr lang="en-US" sz="1600" u="sng" dirty="0">
                <a:hlinkClick r:id="rId2">
                  <a:extLst>
                    <a:ext uri="{A12FA001-AC4F-418D-AE19-62706E023703}">
                      <ahyp:hlinkClr xmlns:ahyp="http://schemas.microsoft.com/office/drawing/2018/hyperlinkcolor" val="tx"/>
                    </a:ext>
                  </a:extLst>
                </a:hlinkClick>
              </a:rPr>
              <a:t>https://biology.unt.edu/graduate/graduate-student-</a:t>
            </a:r>
            <a:r>
              <a:rPr lang="en-US" sz="1600" u="sng" dirty="0"/>
              <a:t>forms-other-important-information</a:t>
            </a:r>
            <a:endParaRPr lang="en-US" sz="1600" dirty="0"/>
          </a:p>
          <a:p>
            <a:endParaRPr lang="en-US" sz="1600" dirty="0"/>
          </a:p>
        </p:txBody>
      </p:sp>
    </p:spTree>
    <p:extLst>
      <p:ext uri="{BB962C8B-B14F-4D97-AF65-F5344CB8AC3E}">
        <p14:creationId xmlns:p14="http://schemas.microsoft.com/office/powerpoint/2010/main" val="3414855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17FC3-3C7A-A825-48EB-69F2F022D0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A68E9-8A6C-4241-AF8A-C3AB5581E7EA}"/>
              </a:ext>
            </a:extLst>
          </p:cNvPr>
          <p:cNvSpPr>
            <a:spLocks noGrp="1"/>
          </p:cNvSpPr>
          <p:nvPr>
            <p:ph type="title"/>
          </p:nvPr>
        </p:nvSpPr>
        <p:spPr>
          <a:xfrm>
            <a:off x="1752600" y="609599"/>
            <a:ext cx="6698068" cy="1427163"/>
          </a:xfrm>
        </p:spPr>
        <p:txBody>
          <a:bodyPr>
            <a:normAutofit/>
          </a:bodyPr>
          <a:lstStyle/>
          <a:p>
            <a:pPr algn="ctr"/>
            <a:r>
              <a:rPr lang="en-US" sz="3600" dirty="0">
                <a:solidFill>
                  <a:schemeClr val="accent6"/>
                </a:solidFill>
                <a:latin typeface="Arial Narrow" panose="020B0606020202030204" pitchFamily="34" charset="0"/>
              </a:rPr>
              <a:t>Congratulations! You have completed the orientation review/reference!</a:t>
            </a:r>
          </a:p>
        </p:txBody>
      </p:sp>
      <p:pic>
        <p:nvPicPr>
          <p:cNvPr id="4" name="Picture 3">
            <a:extLst>
              <a:ext uri="{FF2B5EF4-FFF2-40B4-BE49-F238E27FC236}">
                <a16:creationId xmlns:a16="http://schemas.microsoft.com/office/drawing/2014/main" id="{61C4C826-16B6-229D-BDA2-1791931A7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
        <p:nvSpPr>
          <p:cNvPr id="7" name="Content Placeholder 2">
            <a:extLst>
              <a:ext uri="{FF2B5EF4-FFF2-40B4-BE49-F238E27FC236}">
                <a16:creationId xmlns:a16="http://schemas.microsoft.com/office/drawing/2014/main" id="{361CDE6F-BD0C-4D37-C111-E76AAF1A189F}"/>
              </a:ext>
            </a:extLst>
          </p:cNvPr>
          <p:cNvSpPr>
            <a:spLocks noGrp="1"/>
          </p:cNvSpPr>
          <p:nvPr>
            <p:ph idx="1"/>
          </p:nvPr>
        </p:nvSpPr>
        <p:spPr>
          <a:xfrm>
            <a:off x="704850" y="2036763"/>
            <a:ext cx="7764463" cy="4059237"/>
          </a:xfrm>
        </p:spPr>
        <p:txBody>
          <a:bodyPr>
            <a:normAutofit lnSpcReduction="10000"/>
          </a:bodyPr>
          <a:lstStyle/>
          <a:p>
            <a:pPr marL="457200" lvl="1" indent="0">
              <a:buNone/>
            </a:pPr>
            <a:r>
              <a:rPr lang="en-US" sz="3000" dirty="0">
                <a:solidFill>
                  <a:schemeClr val="tx1"/>
                </a:solidFill>
                <a:latin typeface="Arial Narrow" panose="020B0606020202030204" pitchFamily="34" charset="0"/>
              </a:rPr>
              <a:t>Email this slide to </a:t>
            </a:r>
            <a:r>
              <a:rPr lang="en-US" sz="3000" dirty="0">
                <a:solidFill>
                  <a:schemeClr val="tx1"/>
                </a:solidFill>
                <a:latin typeface="Arial Narrow" panose="020B0606020202030204" pitchFamily="34" charset="0"/>
                <a:hlinkClick r:id="rId3"/>
              </a:rPr>
              <a:t>Shirley.Richardson@unt.edu</a:t>
            </a:r>
            <a:r>
              <a:rPr lang="en-US" sz="3000" dirty="0">
                <a:solidFill>
                  <a:schemeClr val="tx1"/>
                </a:solidFill>
                <a:latin typeface="Arial Narrow" panose="020B0606020202030204" pitchFamily="34" charset="0"/>
              </a:rPr>
              <a:t> and include the following information by (</a:t>
            </a:r>
            <a:r>
              <a:rPr lang="en-US" sz="3000" dirty="0">
                <a:solidFill>
                  <a:srgbClr val="FF0000"/>
                </a:solidFill>
                <a:latin typeface="Arial Narrow" panose="020B0606020202030204" pitchFamily="34" charset="0"/>
              </a:rPr>
              <a:t>12 PM </a:t>
            </a:r>
            <a:r>
              <a:rPr lang="en-US" sz="3000">
                <a:solidFill>
                  <a:srgbClr val="FF0000"/>
                </a:solidFill>
                <a:latin typeface="Arial Narrow" panose="020B0606020202030204" pitchFamily="34" charset="0"/>
              </a:rPr>
              <a:t>– NOON</a:t>
            </a:r>
            <a:r>
              <a:rPr lang="en-US" sz="3000">
                <a:solidFill>
                  <a:schemeClr val="tx1"/>
                </a:solidFill>
                <a:latin typeface="Arial Narrow" panose="020B0606020202030204" pitchFamily="34" charset="0"/>
              </a:rPr>
              <a:t>) </a:t>
            </a:r>
            <a:r>
              <a:rPr lang="en-US" sz="3000" dirty="0">
                <a:solidFill>
                  <a:schemeClr val="tx1"/>
                </a:solidFill>
                <a:latin typeface="Arial Narrow" panose="020B0606020202030204" pitchFamily="34" charset="0"/>
              </a:rPr>
              <a:t>on </a:t>
            </a:r>
            <a:r>
              <a:rPr lang="en-US" sz="3000" dirty="0">
                <a:solidFill>
                  <a:srgbClr val="FF0000"/>
                </a:solidFill>
                <a:latin typeface="Arial Narrow" panose="020B0606020202030204" pitchFamily="34" charset="0"/>
              </a:rPr>
              <a:t>Monday</a:t>
            </a:r>
            <a:r>
              <a:rPr lang="en-US" sz="3000" dirty="0">
                <a:solidFill>
                  <a:schemeClr val="tx1"/>
                </a:solidFill>
                <a:latin typeface="Arial Narrow" panose="020B0606020202030204" pitchFamily="34" charset="0"/>
              </a:rPr>
              <a:t>, </a:t>
            </a:r>
            <a:r>
              <a:rPr lang="en-US" sz="3000" dirty="0">
                <a:solidFill>
                  <a:srgbClr val="FF0000"/>
                </a:solidFill>
                <a:latin typeface="Arial Narrow" panose="020B0606020202030204" pitchFamily="34" charset="0"/>
              </a:rPr>
              <a:t>August 25, 2025</a:t>
            </a:r>
            <a:r>
              <a:rPr lang="en-US" sz="3000" dirty="0">
                <a:latin typeface="Arial Narrow" panose="020B0606020202030204" pitchFamily="34" charset="0"/>
              </a:rPr>
              <a:t>.</a:t>
            </a:r>
            <a:endParaRPr lang="en-US" sz="3000" dirty="0">
              <a:solidFill>
                <a:schemeClr val="tx1"/>
              </a:solidFill>
              <a:latin typeface="Arial Narrow" panose="020B0606020202030204" pitchFamily="34" charset="0"/>
            </a:endParaRPr>
          </a:p>
          <a:p>
            <a:pPr lvl="1"/>
            <a:r>
              <a:rPr lang="en-US" dirty="0">
                <a:latin typeface="Arial Narrow" panose="020B0606020202030204" pitchFamily="34" charset="0"/>
              </a:rPr>
              <a:t>Name	</a:t>
            </a:r>
          </a:p>
          <a:p>
            <a:pPr lvl="1"/>
            <a:r>
              <a:rPr lang="en-US" dirty="0">
                <a:latin typeface="Arial Narrow" panose="020B0606020202030204" pitchFamily="34" charset="0"/>
              </a:rPr>
              <a:t>Program (MS/PhD)	</a:t>
            </a:r>
          </a:p>
          <a:p>
            <a:pPr lvl="1"/>
            <a:r>
              <a:rPr lang="en-US" dirty="0">
                <a:latin typeface="Arial Narrow" panose="020B0606020202030204" pitchFamily="34" charset="0"/>
              </a:rPr>
              <a:t>Major advisor	</a:t>
            </a:r>
          </a:p>
          <a:p>
            <a:pPr lvl="1"/>
            <a:r>
              <a:rPr lang="en-US" dirty="0">
                <a:latin typeface="Arial Narrow" panose="020B0606020202030204" pitchFamily="34" charset="0"/>
              </a:rPr>
              <a:t>Employed in an assistantship &amp; type (Y/N; TA/RA/etc.)</a:t>
            </a:r>
          </a:p>
          <a:p>
            <a:pPr lvl="1"/>
            <a:r>
              <a:rPr lang="en-US" dirty="0">
                <a:latin typeface="Arial Narrow" panose="020B0606020202030204" pitchFamily="34" charset="0"/>
              </a:rPr>
              <a:t>Employment supervisor (if applicable)	</a:t>
            </a:r>
          </a:p>
          <a:p>
            <a:pPr lvl="1"/>
            <a:r>
              <a:rPr lang="en-US" dirty="0">
                <a:latin typeface="Arial Narrow" panose="020B0606020202030204" pitchFamily="34" charset="0"/>
              </a:rPr>
              <a:t>Something I learned... </a:t>
            </a:r>
          </a:p>
          <a:p>
            <a:pPr lvl="1"/>
            <a:endParaRPr lang="en-US" dirty="0">
              <a:latin typeface="Arial Narrow" panose="020B0606020202030204" pitchFamily="34" charset="0"/>
            </a:endParaRPr>
          </a:p>
          <a:p>
            <a:pPr marL="457200" lvl="1" indent="0">
              <a:buNone/>
            </a:pPr>
            <a:r>
              <a:rPr lang="en-US" dirty="0">
                <a:latin typeface="Arial Narrow" panose="020B0606020202030204" pitchFamily="34" charset="0"/>
              </a:rPr>
              <a:t>Thank you for your time!</a:t>
            </a:r>
          </a:p>
          <a:p>
            <a:pPr lvl="1"/>
            <a:endParaRPr lang="en-US" dirty="0">
              <a:latin typeface="Arial Narrow" panose="020B0606020202030204" pitchFamily="34" charset="0"/>
            </a:endParaRPr>
          </a:p>
          <a:p>
            <a:pPr marL="457200" lvl="1" indent="0">
              <a:buNone/>
            </a:pPr>
            <a:endParaRPr lang="en-US" sz="3000" dirty="0">
              <a:latin typeface="Arial Narrow" panose="020B0606020202030204" pitchFamily="34" charset="0"/>
            </a:endParaRPr>
          </a:p>
        </p:txBody>
      </p:sp>
    </p:spTree>
    <p:extLst>
      <p:ext uri="{BB962C8B-B14F-4D97-AF65-F5344CB8AC3E}">
        <p14:creationId xmlns:p14="http://schemas.microsoft.com/office/powerpoint/2010/main" val="1571360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1295400"/>
          </a:xfrm>
        </p:spPr>
        <p:txBody>
          <a:bodyPr>
            <a:normAutofit/>
          </a:bodyPr>
          <a:lstStyle/>
          <a:p>
            <a:pPr algn="ctr"/>
            <a:r>
              <a:rPr lang="en-US" dirty="0">
                <a:solidFill>
                  <a:schemeClr val="accent6"/>
                </a:solidFill>
                <a:cs typeface="Times New Roman" panose="02020603050405020304" pitchFamily="18" charset="0"/>
              </a:rPr>
              <a:t>Final Notes</a:t>
            </a:r>
          </a:p>
        </p:txBody>
      </p:sp>
      <p:sp>
        <p:nvSpPr>
          <p:cNvPr id="3" name="Content Placeholder 2"/>
          <p:cNvSpPr>
            <a:spLocks noGrp="1"/>
          </p:cNvSpPr>
          <p:nvPr>
            <p:ph idx="1"/>
          </p:nvPr>
        </p:nvSpPr>
        <p:spPr>
          <a:xfrm>
            <a:off x="152400" y="2024778"/>
            <a:ext cx="8991600" cy="4680822"/>
          </a:xfrm>
        </p:spPr>
        <p:txBody>
          <a:bodyPr>
            <a:normAutofit/>
          </a:bodyPr>
          <a:lstStyle/>
          <a:p>
            <a:pPr>
              <a:buFont typeface="Arial" panose="020B0604020202020204" pitchFamily="34" charset="0"/>
              <a:buChar char="•"/>
            </a:pPr>
            <a:r>
              <a:rPr lang="en-US" sz="2400" dirty="0">
                <a:latin typeface="+mj-lt"/>
                <a:cs typeface="Times New Roman" panose="02020603050405020304" pitchFamily="18" charset="0"/>
              </a:rPr>
              <a:t>Email an appointment request when you need assistance.  Allow 24 to 48 hours for a response.</a:t>
            </a:r>
          </a:p>
          <a:p>
            <a:pPr>
              <a:buFont typeface="Arial" panose="020B0604020202020204" pitchFamily="34" charset="0"/>
              <a:buChar char="•"/>
            </a:pPr>
            <a:r>
              <a:rPr lang="en-US" sz="2400" dirty="0">
                <a:latin typeface="+mj-lt"/>
                <a:cs typeface="Times New Roman" panose="02020603050405020304" pitchFamily="18" charset="0"/>
              </a:rPr>
              <a:t>All email correspondence is to be from an official UNT email address. Students should respond to email requests from the department or university within 48 hours.</a:t>
            </a:r>
          </a:p>
          <a:p>
            <a:pPr>
              <a:buFont typeface="Arial" panose="020B0604020202020204" pitchFamily="34" charset="0"/>
              <a:buChar char="•"/>
            </a:pPr>
            <a:r>
              <a:rPr lang="en-US" sz="2400" dirty="0">
                <a:latin typeface="+mj-lt"/>
                <a:cs typeface="Times New Roman" panose="02020603050405020304" pitchFamily="18" charset="0"/>
              </a:rPr>
              <a:t>Check your UNT email daily.</a:t>
            </a:r>
          </a:p>
          <a:p>
            <a:pPr>
              <a:buFont typeface="Arial" panose="020B0604020202020204" pitchFamily="34" charset="0"/>
              <a:buChar char="•"/>
            </a:pPr>
            <a:r>
              <a:rPr lang="en-US" sz="2400" dirty="0">
                <a:latin typeface="+mj-lt"/>
                <a:cs typeface="Times New Roman" panose="02020603050405020304" pitchFamily="18" charset="0"/>
              </a:rPr>
              <a:t>Provide progress updates to your committee a minimum of once per semester.</a:t>
            </a:r>
          </a:p>
          <a:p>
            <a:pPr>
              <a:buFont typeface="Arial" panose="020B0604020202020204" pitchFamily="34" charset="0"/>
              <a:buChar char="•"/>
            </a:pPr>
            <a:r>
              <a:rPr lang="en-US" sz="2400" dirty="0">
                <a:latin typeface="+mj-lt"/>
                <a:cs typeface="Times New Roman" panose="02020603050405020304" pitchFamily="18" charset="0"/>
              </a:rPr>
              <a:t>Meet with your committee members a minimum of once a year.  (Schedule well in advance.) </a:t>
            </a:r>
          </a:p>
        </p:txBody>
      </p:sp>
      <p:pic>
        <p:nvPicPr>
          <p:cNvPr id="4" name="Picture 3">
            <a:extLst>
              <a:ext uri="{FF2B5EF4-FFF2-40B4-BE49-F238E27FC236}">
                <a16:creationId xmlns:a16="http://schemas.microsoft.com/office/drawing/2014/main" id="{098C0771-5E1C-4E41-9AF0-E94BC5D87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Tree>
    <p:extLst>
      <p:ext uri="{BB962C8B-B14F-4D97-AF65-F5344CB8AC3E}">
        <p14:creationId xmlns:p14="http://schemas.microsoft.com/office/powerpoint/2010/main" val="375522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52" y="457200"/>
            <a:ext cx="6795016" cy="1421854"/>
          </a:xfrm>
        </p:spPr>
        <p:txBody>
          <a:bodyPr>
            <a:normAutofit fontScale="90000"/>
          </a:bodyPr>
          <a:lstStyle/>
          <a:p>
            <a:r>
              <a:rPr lang="en-US" dirty="0">
                <a:solidFill>
                  <a:srgbClr val="92D050"/>
                </a:solidFill>
              </a:rPr>
              <a:t>Biology Facilities and Operations: Copier Machines-  LIFE A127</a:t>
            </a:r>
          </a:p>
        </p:txBody>
      </p:sp>
      <p:sp>
        <p:nvSpPr>
          <p:cNvPr id="3" name="Content Placeholder 2"/>
          <p:cNvSpPr>
            <a:spLocks noGrp="1"/>
          </p:cNvSpPr>
          <p:nvPr>
            <p:ph idx="1"/>
          </p:nvPr>
        </p:nvSpPr>
        <p:spPr>
          <a:xfrm>
            <a:off x="822960" y="2151232"/>
            <a:ext cx="7543800" cy="3107839"/>
          </a:xfrm>
        </p:spPr>
        <p:txBody>
          <a:bodyPr>
            <a:normAutofit/>
          </a:bodyPr>
          <a:lstStyle/>
          <a:p>
            <a:pPr marL="0" indent="0">
              <a:buNone/>
            </a:pPr>
            <a:r>
              <a:rPr lang="en-US" sz="2400" b="1" i="1" u="sng" dirty="0">
                <a:solidFill>
                  <a:schemeClr val="tx1"/>
                </a:solidFill>
                <a:latin typeface="+mj-lt"/>
                <a:cs typeface="Calibri Light" panose="020F0302020204030204" pitchFamily="34" charset="0"/>
              </a:rPr>
              <a:t>All copies are not the same</a:t>
            </a:r>
            <a:r>
              <a:rPr lang="en-US" sz="2400" b="1" i="1" u="sng" dirty="0">
                <a:latin typeface="+mj-lt"/>
                <a:cs typeface="Calibri Light" panose="020F0302020204030204" pitchFamily="34" charset="0"/>
              </a:rPr>
              <a:t>!</a:t>
            </a:r>
            <a:endParaRPr lang="en-US" sz="2400" b="1" i="1" dirty="0">
              <a:solidFill>
                <a:schemeClr val="tx1"/>
              </a:solidFill>
              <a:latin typeface="+mj-lt"/>
              <a:cs typeface="Calibri Light" panose="020F0302020204030204" pitchFamily="34" charset="0"/>
            </a:endParaRPr>
          </a:p>
          <a:p>
            <a:pPr marL="0" indent="0">
              <a:buNone/>
            </a:pPr>
            <a:r>
              <a:rPr lang="en-US" sz="2400" dirty="0">
                <a:solidFill>
                  <a:schemeClr val="tx1"/>
                </a:solidFill>
                <a:latin typeface="+mj-lt"/>
                <a:cs typeface="Calibri Light" panose="020F0302020204030204" pitchFamily="34" charset="0"/>
              </a:rPr>
              <a:t>Research = charged to faculty member’s account</a:t>
            </a:r>
          </a:p>
          <a:p>
            <a:pPr marL="0" indent="0">
              <a:buNone/>
            </a:pPr>
            <a:r>
              <a:rPr lang="en-US" sz="2400" dirty="0">
                <a:solidFill>
                  <a:schemeClr val="tx1"/>
                </a:solidFill>
                <a:latin typeface="+mj-lt"/>
                <a:cs typeface="Calibri Light" panose="020F0302020204030204" pitchFamily="34" charset="0"/>
              </a:rPr>
              <a:t>Instructional lab = charged to the course account</a:t>
            </a:r>
          </a:p>
          <a:p>
            <a:pPr marL="0" indent="0">
              <a:buNone/>
            </a:pPr>
            <a:r>
              <a:rPr lang="en-US" sz="2400" dirty="0">
                <a:solidFill>
                  <a:schemeClr val="tx1"/>
                </a:solidFill>
                <a:latin typeface="+mj-lt"/>
                <a:cs typeface="Calibri Light" panose="020F0302020204030204" pitchFamily="34" charset="0"/>
              </a:rPr>
              <a:t>Personal = charged to your student’s fees; utilize General Access Labs in GAB, Library and other spaces </a:t>
            </a:r>
            <a:r>
              <a:rPr lang="en-US" sz="2400" b="1" u="sng" dirty="0">
                <a:solidFill>
                  <a:schemeClr val="tx1"/>
                </a:solidFill>
                <a:latin typeface="+mj-lt"/>
                <a:cs typeface="Calibri Light" panose="020F0302020204030204" pitchFamily="34" charset="0"/>
              </a:rPr>
              <a:t>only.</a:t>
            </a:r>
            <a:endParaRPr lang="en-US" sz="2400" dirty="0">
              <a:solidFill>
                <a:schemeClr val="tx1"/>
              </a:solidFill>
              <a:latin typeface="+mj-lt"/>
              <a:cs typeface="Calibri Light" panose="020F0302020204030204" pitchFamily="34" charset="0"/>
            </a:endParaRPr>
          </a:p>
          <a:p>
            <a:pPr marL="0" indent="0">
              <a:buNone/>
            </a:pPr>
            <a:endParaRPr lang="en-US" sz="2400" dirty="0">
              <a:solidFill>
                <a:schemeClr val="bg1">
                  <a:lumMod val="85000"/>
                  <a:lumOff val="1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FA02BDD-4EFE-4C0F-A1C2-2A8E01DFF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Tree>
    <p:extLst>
      <p:ext uri="{BB962C8B-B14F-4D97-AF65-F5344CB8AC3E}">
        <p14:creationId xmlns:p14="http://schemas.microsoft.com/office/powerpoint/2010/main" val="13065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8D1D-8538-4A8E-9B76-5C904501A088}"/>
              </a:ext>
            </a:extLst>
          </p:cNvPr>
          <p:cNvSpPr>
            <a:spLocks noGrp="1"/>
          </p:cNvSpPr>
          <p:nvPr>
            <p:ph type="title"/>
          </p:nvPr>
        </p:nvSpPr>
        <p:spPr>
          <a:xfrm>
            <a:off x="1828800" y="609600"/>
            <a:ext cx="6621868" cy="1541632"/>
          </a:xfrm>
        </p:spPr>
        <p:txBody>
          <a:bodyPr>
            <a:normAutofit fontScale="90000"/>
          </a:bodyPr>
          <a:lstStyle/>
          <a:p>
            <a:r>
              <a:rPr lang="en-US" b="1" dirty="0">
                <a:solidFill>
                  <a:srgbClr val="92D050"/>
                </a:solidFill>
              </a:rPr>
              <a:t>GSTEP: Graduate Student Teaching Excellence Program for Scientific Teaching</a:t>
            </a:r>
          </a:p>
        </p:txBody>
      </p:sp>
      <p:pic>
        <p:nvPicPr>
          <p:cNvPr id="6" name="Picture 5">
            <a:extLst>
              <a:ext uri="{FF2B5EF4-FFF2-40B4-BE49-F238E27FC236}">
                <a16:creationId xmlns:a16="http://schemas.microsoft.com/office/drawing/2014/main" id="{977733B4-5F6D-4262-B443-B4859996E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sp>
        <p:nvSpPr>
          <p:cNvPr id="3" name="TextBox 2">
            <a:extLst>
              <a:ext uri="{FF2B5EF4-FFF2-40B4-BE49-F238E27FC236}">
                <a16:creationId xmlns:a16="http://schemas.microsoft.com/office/drawing/2014/main" id="{911D9993-A8AB-28E0-E6D1-EC749CD009B4}"/>
              </a:ext>
            </a:extLst>
          </p:cNvPr>
          <p:cNvSpPr txBox="1"/>
          <p:nvPr/>
        </p:nvSpPr>
        <p:spPr>
          <a:xfrm>
            <a:off x="1257301" y="3105835"/>
            <a:ext cx="6924674" cy="369332"/>
          </a:xfrm>
          <a:prstGeom prst="rect">
            <a:avLst/>
          </a:prstGeom>
          <a:noFill/>
        </p:spPr>
        <p:txBody>
          <a:bodyPr wrap="square">
            <a:spAutoFit/>
          </a:bodyPr>
          <a:lstStyle/>
          <a:p>
            <a:r>
              <a:rPr lang="en-US" dirty="0">
                <a:hlinkClick r:id="rId3"/>
              </a:rPr>
              <a:t>https://digitalstrategy.unt.edu/clear/program-initiatives/gstep.html</a:t>
            </a:r>
            <a:r>
              <a:rPr lang="en-US" dirty="0"/>
              <a:t> </a:t>
            </a:r>
          </a:p>
        </p:txBody>
      </p:sp>
      <p:sp>
        <p:nvSpPr>
          <p:cNvPr id="5" name="TextBox 4">
            <a:extLst>
              <a:ext uri="{FF2B5EF4-FFF2-40B4-BE49-F238E27FC236}">
                <a16:creationId xmlns:a16="http://schemas.microsoft.com/office/drawing/2014/main" id="{B13B7744-543B-2E6E-0846-B0D103DA6DA6}"/>
              </a:ext>
            </a:extLst>
          </p:cNvPr>
          <p:cNvSpPr txBox="1"/>
          <p:nvPr/>
        </p:nvSpPr>
        <p:spPr>
          <a:xfrm>
            <a:off x="542925" y="4227642"/>
            <a:ext cx="8277225" cy="1754326"/>
          </a:xfrm>
          <a:prstGeom prst="rect">
            <a:avLst/>
          </a:prstGeom>
          <a:noFill/>
        </p:spPr>
        <p:txBody>
          <a:bodyPr wrap="square">
            <a:spAutoFit/>
          </a:bodyPr>
          <a:lstStyle/>
          <a:p>
            <a:r>
              <a:rPr lang="en-US" dirty="0">
                <a:latin typeface="+mj-lt"/>
              </a:rPr>
              <a:t>GSTEP is a </a:t>
            </a:r>
            <a:r>
              <a:rPr lang="en-US" b="0" i="0" dirty="0">
                <a:effectLst/>
                <a:latin typeface="+mj-lt"/>
              </a:rPr>
              <a:t>certificate program designed for all UNT graduate students regardless of teaching experience. The course focuses on a variety of topics related to university teaching and student learning including</a:t>
            </a:r>
            <a:r>
              <a:rPr lang="en-US" dirty="0">
                <a:latin typeface="+mj-lt"/>
              </a:rPr>
              <a:t>,</a:t>
            </a:r>
            <a:r>
              <a:rPr lang="en-US" b="0" i="0" dirty="0">
                <a:effectLst/>
                <a:latin typeface="+mj-lt"/>
              </a:rPr>
              <a:t> identifying assumptions about teaching and learning, writing learning objectives, designing effective assessment techniques and active learning environments, evaluating teaching effectiveness, and working with a diverse population of learners.</a:t>
            </a:r>
            <a:endParaRPr lang="en-US" dirty="0">
              <a:latin typeface="+mj-lt"/>
            </a:endParaRPr>
          </a:p>
        </p:txBody>
      </p:sp>
    </p:spTree>
    <p:extLst>
      <p:ext uri="{BB962C8B-B14F-4D97-AF65-F5344CB8AC3E}">
        <p14:creationId xmlns:p14="http://schemas.microsoft.com/office/powerpoint/2010/main" val="4011132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292D9-63EF-4F0F-A0C0-08BFA3D817F2}"/>
              </a:ext>
            </a:extLst>
          </p:cNvPr>
          <p:cNvSpPr>
            <a:spLocks noGrp="1"/>
          </p:cNvSpPr>
          <p:nvPr>
            <p:ph type="title"/>
          </p:nvPr>
        </p:nvSpPr>
        <p:spPr>
          <a:xfrm>
            <a:off x="1752600" y="533400"/>
            <a:ext cx="6698068" cy="1374296"/>
          </a:xfrm>
        </p:spPr>
        <p:txBody>
          <a:bodyPr>
            <a:normAutofit fontScale="90000"/>
          </a:bodyPr>
          <a:lstStyle/>
          <a:p>
            <a:pPr algn="ctr"/>
            <a:r>
              <a:rPr lang="en-US" sz="3000" b="1" dirty="0">
                <a:solidFill>
                  <a:srgbClr val="92D050"/>
                </a:solidFill>
              </a:rPr>
              <a:t>Student Travel, Conference/Classroom Reservations &amp; More!</a:t>
            </a:r>
            <a:br>
              <a:rPr lang="en-US" b="1" dirty="0">
                <a:solidFill>
                  <a:srgbClr val="92D050"/>
                </a:solidFill>
              </a:rPr>
            </a:br>
            <a:endParaRPr lang="en-US" b="1" dirty="0">
              <a:solidFill>
                <a:srgbClr val="92D050"/>
              </a:solidFill>
            </a:endParaRPr>
          </a:p>
        </p:txBody>
      </p:sp>
      <p:sp>
        <p:nvSpPr>
          <p:cNvPr id="7" name="Text Placeholder 6">
            <a:extLst>
              <a:ext uri="{FF2B5EF4-FFF2-40B4-BE49-F238E27FC236}">
                <a16:creationId xmlns:a16="http://schemas.microsoft.com/office/drawing/2014/main" id="{FDACDB9B-92A4-42A2-8BF5-6394AFB77CAF}"/>
              </a:ext>
            </a:extLst>
          </p:cNvPr>
          <p:cNvSpPr>
            <a:spLocks noGrp="1"/>
          </p:cNvSpPr>
          <p:nvPr>
            <p:ph type="body" idx="1"/>
          </p:nvPr>
        </p:nvSpPr>
        <p:spPr>
          <a:xfrm>
            <a:off x="-353663" y="2537863"/>
            <a:ext cx="3657258" cy="561488"/>
          </a:xfrm>
        </p:spPr>
        <p:txBody>
          <a:bodyPr/>
          <a:lstStyle/>
          <a:p>
            <a:r>
              <a:rPr lang="en-US" sz="2000" b="1" dirty="0">
                <a:solidFill>
                  <a:srgbClr val="00B050"/>
                </a:solidFill>
              </a:rPr>
              <a:t>Deborah  (Deb) Douglas</a:t>
            </a:r>
          </a:p>
          <a:p>
            <a:r>
              <a:rPr lang="en-US" sz="2000" b="1" dirty="0"/>
              <a:t>LIFE A210</a:t>
            </a:r>
          </a:p>
        </p:txBody>
      </p:sp>
      <p:pic>
        <p:nvPicPr>
          <p:cNvPr id="11" name="Content Placeholder 10">
            <a:extLst>
              <a:ext uri="{FF2B5EF4-FFF2-40B4-BE49-F238E27FC236}">
                <a16:creationId xmlns:a16="http://schemas.microsoft.com/office/drawing/2014/main" id="{2BEFF8AA-8C37-4CE6-883F-BE64777C0C9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9182" y="3099351"/>
            <a:ext cx="1431568" cy="2497137"/>
          </a:xfrm>
        </p:spPr>
      </p:pic>
      <p:sp>
        <p:nvSpPr>
          <p:cNvPr id="8" name="Text Placeholder 7">
            <a:extLst>
              <a:ext uri="{FF2B5EF4-FFF2-40B4-BE49-F238E27FC236}">
                <a16:creationId xmlns:a16="http://schemas.microsoft.com/office/drawing/2014/main" id="{5D509738-C68C-4571-B8BE-80ABBF0B9752}"/>
              </a:ext>
            </a:extLst>
          </p:cNvPr>
          <p:cNvSpPr>
            <a:spLocks noGrp="1"/>
          </p:cNvSpPr>
          <p:nvPr>
            <p:ph type="body" sz="quarter" idx="3"/>
          </p:nvPr>
        </p:nvSpPr>
        <p:spPr>
          <a:xfrm>
            <a:off x="2282434" y="2321237"/>
            <a:ext cx="4194176" cy="713888"/>
          </a:xfrm>
        </p:spPr>
        <p:txBody>
          <a:bodyPr/>
          <a:lstStyle/>
          <a:p>
            <a:r>
              <a:rPr lang="en-US" sz="2000" b="1" dirty="0">
                <a:solidFill>
                  <a:srgbClr val="00B050"/>
                </a:solidFill>
              </a:rPr>
              <a:t>Tara Principato</a:t>
            </a:r>
          </a:p>
          <a:p>
            <a:r>
              <a:rPr lang="en-US" sz="1800" b="1" dirty="0"/>
              <a:t>ENV 215B</a:t>
            </a:r>
          </a:p>
        </p:txBody>
      </p:sp>
      <p:sp>
        <p:nvSpPr>
          <p:cNvPr id="9" name="Content Placeholder 8">
            <a:extLst>
              <a:ext uri="{FF2B5EF4-FFF2-40B4-BE49-F238E27FC236}">
                <a16:creationId xmlns:a16="http://schemas.microsoft.com/office/drawing/2014/main" id="{F8E3115B-A876-48BF-8346-4F242C0A0AAE}"/>
              </a:ext>
            </a:extLst>
          </p:cNvPr>
          <p:cNvSpPr>
            <a:spLocks noGrp="1"/>
          </p:cNvSpPr>
          <p:nvPr>
            <p:ph sz="quarter" idx="4"/>
          </p:nvPr>
        </p:nvSpPr>
        <p:spPr>
          <a:xfrm>
            <a:off x="5740400" y="2185057"/>
            <a:ext cx="3671498" cy="3411064"/>
          </a:xfrm>
        </p:spPr>
        <p:txBody>
          <a:bodyPr/>
          <a:lstStyle/>
          <a:p>
            <a:pPr marL="0" indent="0">
              <a:buNone/>
            </a:pPr>
            <a:r>
              <a:rPr lang="en-US" dirty="0"/>
              <a:t>	</a:t>
            </a:r>
          </a:p>
        </p:txBody>
      </p:sp>
      <p:pic>
        <p:nvPicPr>
          <p:cNvPr id="10" name="Picture 9">
            <a:extLst>
              <a:ext uri="{FF2B5EF4-FFF2-40B4-BE49-F238E27FC236}">
                <a16:creationId xmlns:a16="http://schemas.microsoft.com/office/drawing/2014/main" id="{26003AAB-01C0-4583-BBAE-763AEC919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60" y="337422"/>
            <a:ext cx="1390492" cy="1541632"/>
          </a:xfrm>
          <a:prstGeom prst="rect">
            <a:avLst/>
          </a:prstGeom>
        </p:spPr>
      </p:pic>
      <p:pic>
        <p:nvPicPr>
          <p:cNvPr id="4" name="Picture 3" descr="A person smiling at the camera&#10;&#10;AI-generated content may be incorrect.">
            <a:extLst>
              <a:ext uri="{FF2B5EF4-FFF2-40B4-BE49-F238E27FC236}">
                <a16:creationId xmlns:a16="http://schemas.microsoft.com/office/drawing/2014/main" id="{4268C592-90AD-A949-FE9B-3ACFFBB8E6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6254" y="3099351"/>
            <a:ext cx="2018951" cy="2496770"/>
          </a:xfrm>
          <a:prstGeom prst="rect">
            <a:avLst/>
          </a:prstGeom>
        </p:spPr>
      </p:pic>
      <p:pic>
        <p:nvPicPr>
          <p:cNvPr id="5" name="Picture 4" descr="A person smiling at camera&#10;&#10;AI-generated content may be incorrect.">
            <a:extLst>
              <a:ext uri="{FF2B5EF4-FFF2-40B4-BE49-F238E27FC236}">
                <a16:creationId xmlns:a16="http://schemas.microsoft.com/office/drawing/2014/main" id="{5711B158-82ED-9ACA-58FD-9011AFACB9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992813" y="3173805"/>
            <a:ext cx="2228850" cy="2228850"/>
          </a:xfrm>
          <a:prstGeom prst="rect">
            <a:avLst/>
          </a:prstGeom>
        </p:spPr>
      </p:pic>
      <p:sp>
        <p:nvSpPr>
          <p:cNvPr id="6" name="Text Placeholder 7">
            <a:extLst>
              <a:ext uri="{FF2B5EF4-FFF2-40B4-BE49-F238E27FC236}">
                <a16:creationId xmlns:a16="http://schemas.microsoft.com/office/drawing/2014/main" id="{F4E529AC-4549-3B0C-F512-87D88924B353}"/>
              </a:ext>
            </a:extLst>
          </p:cNvPr>
          <p:cNvSpPr txBox="1">
            <a:spLocks/>
          </p:cNvSpPr>
          <p:nvPr/>
        </p:nvSpPr>
        <p:spPr>
          <a:xfrm>
            <a:off x="5010150" y="2317691"/>
            <a:ext cx="4194176" cy="713888"/>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400" b="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457200" indent="0" algn="l" defTabSz="457200" rtl="0" eaLnBrk="1" latinLnBrk="0" hangingPunct="1">
              <a:spcBef>
                <a:spcPct val="20000"/>
              </a:spcBef>
              <a:spcAft>
                <a:spcPts val="600"/>
              </a:spcAft>
              <a:buClr>
                <a:schemeClr val="tx2"/>
              </a:buClr>
              <a:buSzPct val="70000"/>
              <a:buFont typeface="Wingdings 2" charset="2"/>
              <a:buNone/>
              <a:defRPr sz="20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914400" indent="0" algn="l" defTabSz="457200" rtl="0" eaLnBrk="1" latinLnBrk="0" hangingPunct="1">
              <a:spcBef>
                <a:spcPct val="20000"/>
              </a:spcBef>
              <a:spcAft>
                <a:spcPts val="600"/>
              </a:spcAft>
              <a:buClr>
                <a:schemeClr val="tx2"/>
              </a:buClr>
              <a:buSzPct val="70000"/>
              <a:buFont typeface="Wingdings 2" charset="2"/>
              <a:buNone/>
              <a:defRPr sz="18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716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8288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2860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7432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2004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6576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sz="2000" b="1" dirty="0">
                <a:solidFill>
                  <a:srgbClr val="00B050"/>
                </a:solidFill>
              </a:rPr>
              <a:t>Shelley Schaffer</a:t>
            </a:r>
          </a:p>
          <a:p>
            <a:r>
              <a:rPr lang="en-US" sz="1800" b="1" dirty="0"/>
              <a:t>SRB 123</a:t>
            </a:r>
          </a:p>
        </p:txBody>
      </p:sp>
    </p:spTree>
    <p:extLst>
      <p:ext uri="{BB962C8B-B14F-4D97-AF65-F5344CB8AC3E}">
        <p14:creationId xmlns:p14="http://schemas.microsoft.com/office/powerpoint/2010/main" val="110154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B01B4-8820-4068-8B69-F811D6EF866E}"/>
              </a:ext>
            </a:extLst>
          </p:cNvPr>
          <p:cNvSpPr>
            <a:spLocks noGrp="1"/>
          </p:cNvSpPr>
          <p:nvPr>
            <p:ph type="title"/>
          </p:nvPr>
        </p:nvSpPr>
        <p:spPr>
          <a:xfrm>
            <a:off x="685346" y="152400"/>
            <a:ext cx="7765322" cy="970450"/>
          </a:xfrm>
        </p:spPr>
        <p:txBody>
          <a:bodyPr/>
          <a:lstStyle/>
          <a:p>
            <a:r>
              <a:rPr lang="en-US" dirty="0">
                <a:solidFill>
                  <a:srgbClr val="92D050"/>
                </a:solidFill>
              </a:rPr>
              <a:t>Travel</a:t>
            </a:r>
          </a:p>
        </p:txBody>
      </p:sp>
      <p:sp>
        <p:nvSpPr>
          <p:cNvPr id="3" name="Content Placeholder 2">
            <a:extLst>
              <a:ext uri="{FF2B5EF4-FFF2-40B4-BE49-F238E27FC236}">
                <a16:creationId xmlns:a16="http://schemas.microsoft.com/office/drawing/2014/main" id="{21E6557D-2120-420C-AD47-7AB78E566BD5}"/>
              </a:ext>
            </a:extLst>
          </p:cNvPr>
          <p:cNvSpPr>
            <a:spLocks noGrp="1"/>
          </p:cNvSpPr>
          <p:nvPr>
            <p:ph idx="1"/>
          </p:nvPr>
        </p:nvSpPr>
        <p:spPr>
          <a:xfrm>
            <a:off x="276225" y="1047750"/>
            <a:ext cx="8477249" cy="4876800"/>
          </a:xfrm>
        </p:spPr>
        <p:txBody>
          <a:bodyPr>
            <a:noAutofit/>
          </a:bodyPr>
          <a:lstStyle/>
          <a:p>
            <a:pPr lvl="0"/>
            <a:r>
              <a:rPr lang="en-US" sz="1400" dirty="0">
                <a:effectLst/>
              </a:rPr>
              <a:t>Inform travel coordinator of travel plans.</a:t>
            </a:r>
          </a:p>
          <a:p>
            <a:pPr lvl="0"/>
            <a:r>
              <a:rPr lang="en-US" sz="1400" dirty="0">
                <a:effectLst/>
              </a:rPr>
              <a:t>Submit funding source to Travel Coordinator (Deb, Tara, or Shelley). This can be from your major professor, COS, Toulouse, or International. </a:t>
            </a:r>
          </a:p>
          <a:p>
            <a:pPr lvl="0"/>
            <a:r>
              <a:rPr lang="en-US" sz="1400" dirty="0">
                <a:effectLst/>
              </a:rPr>
              <a:t>Graduate students must submit a Biology </a:t>
            </a:r>
            <a:r>
              <a:rPr lang="en-US" sz="1400" b="1" dirty="0">
                <a:effectLst/>
              </a:rPr>
              <a:t>Graduate Leave Request. </a:t>
            </a:r>
            <a:r>
              <a:rPr lang="en-US" sz="1400" dirty="0">
                <a:effectLst/>
              </a:rPr>
              <a:t>The form can be found at </a:t>
            </a:r>
            <a:r>
              <a:rPr lang="en-US" sz="1400" b="1" dirty="0">
                <a:effectLst/>
              </a:rPr>
              <a:t>(https://biology.unt.edu/images/biologygraduateleaverequest.pdf)</a:t>
            </a:r>
            <a:r>
              <a:rPr lang="en-US" sz="1400" dirty="0">
                <a:effectLst/>
              </a:rPr>
              <a:t>. This must be done before you travel. The form must be signed by you, your major professor, and sent to </a:t>
            </a:r>
            <a:r>
              <a:rPr lang="en-US" sz="1400" dirty="0">
                <a:effectLst/>
                <a:hlinkClick r:id="rId2"/>
              </a:rPr>
              <a:t>biology.chair@unt.edu</a:t>
            </a:r>
            <a:r>
              <a:rPr lang="en-US" sz="1400" dirty="0">
                <a:effectLst/>
              </a:rPr>
              <a:t>.</a:t>
            </a:r>
          </a:p>
          <a:p>
            <a:pPr lvl="0"/>
            <a:r>
              <a:rPr lang="en-US" sz="1400" dirty="0">
                <a:effectLst/>
              </a:rPr>
              <a:t>Non-Employee: </a:t>
            </a:r>
            <a:r>
              <a:rPr lang="en-US" sz="1400" b="1" dirty="0" err="1">
                <a:effectLst/>
              </a:rPr>
              <a:t>PaymentWorks</a:t>
            </a:r>
            <a:r>
              <a:rPr lang="en-US" sz="1400" dirty="0">
                <a:effectLst/>
              </a:rPr>
              <a:t>: the travel coordinator will send a </a:t>
            </a:r>
            <a:r>
              <a:rPr lang="en-US" sz="1400" b="1" dirty="0" err="1">
                <a:effectLst/>
              </a:rPr>
              <a:t>PaymentWorks</a:t>
            </a:r>
            <a:r>
              <a:rPr lang="en-US" sz="1400" b="1" dirty="0">
                <a:effectLst/>
              </a:rPr>
              <a:t> </a:t>
            </a:r>
            <a:r>
              <a:rPr lang="en-US" sz="1400" dirty="0">
                <a:effectLst/>
              </a:rPr>
              <a:t>Invitation after notification to the coordinator. </a:t>
            </a:r>
          </a:p>
          <a:p>
            <a:pPr lvl="0"/>
            <a:r>
              <a:rPr lang="en-US" sz="1400" b="1" dirty="0">
                <a:effectLst/>
              </a:rPr>
              <a:t>Create a Coupa profile</a:t>
            </a:r>
            <a:r>
              <a:rPr lang="en-US" sz="1400" dirty="0">
                <a:effectLst/>
              </a:rPr>
              <a:t>. This is a new travel program.</a:t>
            </a:r>
          </a:p>
          <a:p>
            <a:pPr lvl="0"/>
            <a:r>
              <a:rPr lang="en-US" sz="1400" b="1" dirty="0">
                <a:effectLst/>
              </a:rPr>
              <a:t>Please include Travel Award letter(s) from COS, Toulouse, and International, or all three.</a:t>
            </a:r>
            <a:r>
              <a:rPr lang="en-US" sz="1400" dirty="0">
                <a:effectLst/>
              </a:rPr>
              <a:t> Before your trip, your delegate will enter the travel request in Coupa for approvals from Supervisor and Chair.</a:t>
            </a:r>
          </a:p>
          <a:p>
            <a:r>
              <a:rPr lang="en-US" sz="1400" b="1" dirty="0">
                <a:effectLst/>
              </a:rPr>
              <a:t>The below information is needed for your Coupa Request:</a:t>
            </a:r>
            <a:endParaRPr lang="en-US" sz="1400" dirty="0">
              <a:effectLst/>
            </a:endParaRPr>
          </a:p>
          <a:p>
            <a:pPr lvl="0"/>
            <a:r>
              <a:rPr lang="en-US" sz="1400" dirty="0">
                <a:effectLst/>
              </a:rPr>
              <a:t>The Account number/ Chart String</a:t>
            </a:r>
          </a:p>
          <a:p>
            <a:pPr lvl="0"/>
            <a:r>
              <a:rPr lang="en-US" sz="1400" dirty="0">
                <a:effectLst/>
              </a:rPr>
              <a:t>Dates of travel</a:t>
            </a:r>
          </a:p>
          <a:p>
            <a:pPr lvl="0"/>
            <a:r>
              <a:rPr lang="en-US" sz="1400" dirty="0">
                <a:effectLst/>
              </a:rPr>
              <a:t>Destination</a:t>
            </a:r>
          </a:p>
          <a:p>
            <a:pPr lvl="0"/>
            <a:r>
              <a:rPr lang="en-US" sz="1400" dirty="0">
                <a:effectLst/>
              </a:rPr>
              <a:t>The purpose of the trip</a:t>
            </a:r>
          </a:p>
          <a:p>
            <a:pPr lvl="0"/>
            <a:r>
              <a:rPr lang="en-US" sz="1400" dirty="0">
                <a:effectLst/>
              </a:rPr>
              <a:t>Remember to take </a:t>
            </a:r>
            <a:r>
              <a:rPr lang="en-US" sz="1400" b="1" dirty="0">
                <a:effectLst/>
              </a:rPr>
              <a:t>TEXAS Hotel</a:t>
            </a:r>
            <a:r>
              <a:rPr lang="en-US" sz="1400" dirty="0">
                <a:effectLst/>
              </a:rPr>
              <a:t> </a:t>
            </a:r>
            <a:r>
              <a:rPr lang="en-US" sz="1400" b="1" dirty="0">
                <a:effectLst/>
              </a:rPr>
              <a:t>Tax Exempt Form </a:t>
            </a:r>
            <a:r>
              <a:rPr lang="en-US" sz="1400" dirty="0">
                <a:effectLst/>
              </a:rPr>
              <a:t>to all Texas hotels for the tax-exempt discount.</a:t>
            </a:r>
          </a:p>
          <a:p>
            <a:pPr lvl="0"/>
            <a:r>
              <a:rPr lang="en-US" sz="1400" dirty="0">
                <a:effectLst/>
              </a:rPr>
              <a:t>Upon return, submit all </a:t>
            </a:r>
            <a:r>
              <a:rPr lang="en-US" sz="1400" b="1" dirty="0">
                <a:effectLst/>
              </a:rPr>
              <a:t>itemized </a:t>
            </a:r>
            <a:r>
              <a:rPr lang="en-US" sz="1400" dirty="0">
                <a:effectLst/>
              </a:rPr>
              <a:t>receipts to Travel Coordinator (Deb), (Tara), or (Shelley) for your expense report.</a:t>
            </a:r>
          </a:p>
          <a:p>
            <a:pPr lvl="0"/>
            <a:endParaRPr lang="en-US" sz="1100" dirty="0"/>
          </a:p>
        </p:txBody>
      </p:sp>
    </p:spTree>
    <p:extLst>
      <p:ext uri="{BB962C8B-B14F-4D97-AF65-F5344CB8AC3E}">
        <p14:creationId xmlns:p14="http://schemas.microsoft.com/office/powerpoint/2010/main" val="1885188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5C3C1E5AAD614A976E7542E0F86123" ma:contentTypeVersion="13" ma:contentTypeDescription="Create a new document." ma:contentTypeScope="" ma:versionID="c1a819f620e897fdb2fb59019d07c1d7">
  <xsd:schema xmlns:xsd="http://www.w3.org/2001/XMLSchema" xmlns:xs="http://www.w3.org/2001/XMLSchema" xmlns:p="http://schemas.microsoft.com/office/2006/metadata/properties" xmlns:ns3="894828ec-c9be-4f23-b8f5-9b4f54495c25" xmlns:ns4="88d4b135-5333-48ea-8a0f-d179281d2a94" targetNamespace="http://schemas.microsoft.com/office/2006/metadata/properties" ma:root="true" ma:fieldsID="16e34bb51f5a58510c6a3ff120541677" ns3:_="" ns4:_="">
    <xsd:import namespace="894828ec-c9be-4f23-b8f5-9b4f54495c25"/>
    <xsd:import namespace="88d4b135-5333-48ea-8a0f-d179281d2a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828ec-c9be-4f23-b8f5-9b4f54495c2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d4b135-5333-48ea-8a0f-d179281d2a9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8D6406-C4B8-4231-8C31-24D9F635F475}">
  <ds:schemaRefs>
    <ds:schemaRef ds:uri="88d4b135-5333-48ea-8a0f-d179281d2a94"/>
    <ds:schemaRef ds:uri="894828ec-c9be-4f23-b8f5-9b4f54495c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41E8E3D-A6B3-40C5-9E4D-8C68D72ADEFC}">
  <ds:schemaRefs>
    <ds:schemaRef ds:uri="http://schemas.microsoft.com/sharepoint/v3/contenttype/forms"/>
  </ds:schemaRefs>
</ds:datastoreItem>
</file>

<file path=customXml/itemProps3.xml><?xml version="1.0" encoding="utf-8"?>
<ds:datastoreItem xmlns:ds="http://schemas.openxmlformats.org/officeDocument/2006/customXml" ds:itemID="{6D698F52-B09F-492A-932D-9D301C2563AD}">
  <ds:schemaRefs>
    <ds:schemaRef ds:uri="88d4b135-5333-48ea-8a0f-d179281d2a94"/>
    <ds:schemaRef ds:uri="894828ec-c9be-4f23-b8f5-9b4f54495c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emplate>Ion</Template>
  <TotalTime>330</TotalTime>
  <Words>4099</Words>
  <Application>Microsoft Office PowerPoint</Application>
  <PresentationFormat>On-screen Show (4:3)</PresentationFormat>
  <Paragraphs>447</Paragraphs>
  <Slides>55</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55</vt:i4>
      </vt:variant>
    </vt:vector>
  </HeadingPairs>
  <TitlesOfParts>
    <vt:vector size="67" baseType="lpstr">
      <vt:lpstr>Arial</vt:lpstr>
      <vt:lpstr>Arial Narrow</vt:lpstr>
      <vt:lpstr>Calibri</vt:lpstr>
      <vt:lpstr>Calibri Light</vt:lpstr>
      <vt:lpstr>Calisto MT</vt:lpstr>
      <vt:lpstr>Courier New</vt:lpstr>
      <vt:lpstr>Helvetica</vt:lpstr>
      <vt:lpstr>Times New Roman</vt:lpstr>
      <vt:lpstr>Wingdings</vt:lpstr>
      <vt:lpstr>Wingdings 2</vt:lpstr>
      <vt:lpstr>Slate</vt:lpstr>
      <vt:lpstr>1_Office Theme</vt:lpstr>
      <vt:lpstr>Welcome to the  Department of Biological Sciences at the  University of North Texas!</vt:lpstr>
      <vt:lpstr>Jyoti Shah, Ph.D. Chair of Biological Sciences &amp;  University Distinguished Research Professor</vt:lpstr>
      <vt:lpstr>Staff Representatives – Research Inst.</vt:lpstr>
      <vt:lpstr>Biology Facilities and Operations</vt:lpstr>
      <vt:lpstr>IAS/AERI Facilities and Operations</vt:lpstr>
      <vt:lpstr>Biology Facilities and Operations: Copier Machines-  LIFE A127</vt:lpstr>
      <vt:lpstr>GSTEP: Graduate Student Teaching Excellence Program for Scientific Teaching</vt:lpstr>
      <vt:lpstr>Student Travel, Conference/Classroom Reservations &amp; More! </vt:lpstr>
      <vt:lpstr>Travel</vt:lpstr>
      <vt:lpstr>Graduate Program</vt:lpstr>
      <vt:lpstr>Graduate Advisor</vt:lpstr>
      <vt:lpstr>Meet Your Graduate Program Coordinators</vt:lpstr>
      <vt:lpstr>Basic Degree Requirements</vt:lpstr>
      <vt:lpstr>Committees</vt:lpstr>
      <vt:lpstr>Nomination of Outside Committee Members</vt:lpstr>
      <vt:lpstr>Milestones</vt:lpstr>
      <vt:lpstr>Meeting the Milestones</vt:lpstr>
      <vt:lpstr>Meeting With Your  Graduate Committee</vt:lpstr>
      <vt:lpstr>Milestone Paperwork Submission</vt:lpstr>
      <vt:lpstr>Where to go with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Salaried Graduate Assistantships</vt:lpstr>
      <vt:lpstr>Salaried Teaching Assistantships (TA)</vt:lpstr>
      <vt:lpstr>Salaried TAs</vt:lpstr>
      <vt:lpstr>Salaried Graduate Hiring</vt:lpstr>
      <vt:lpstr>Salaried Graduate Hiring</vt:lpstr>
      <vt:lpstr>Salaried Graduate Hiring</vt:lpstr>
      <vt:lpstr>Salaried Graduate Payroll</vt:lpstr>
      <vt:lpstr>Salaried Graduate Questions</vt:lpstr>
      <vt:lpstr>TBP (Tuition Benefit Program) and Scholarships</vt:lpstr>
      <vt:lpstr>Expectations </vt:lpstr>
      <vt:lpstr>Expectations </vt:lpstr>
      <vt:lpstr>Expectations </vt:lpstr>
      <vt:lpstr>PowerPoint Presentation</vt:lpstr>
      <vt:lpstr> *GRADUATE ASSISTANTSHIP EMPLOYMENT </vt:lpstr>
      <vt:lpstr>TA EMPLOYMENT TERMS</vt:lpstr>
      <vt:lpstr>TA EMPLOYMENT EXPECTATIONS</vt:lpstr>
      <vt:lpstr>TA EMPLOYMENT EXPECTATIONS-contd..</vt:lpstr>
      <vt:lpstr>TA/GSA CONDUCT EXPECTATIONS</vt:lpstr>
      <vt:lpstr>TA/GSA EMPLOYMENT RENEWAL</vt:lpstr>
      <vt:lpstr>TA EMPLOYMENT PROBATION/TERMINATION</vt:lpstr>
      <vt:lpstr>Congratulations! You have completed the orientation review/reference!</vt:lpstr>
      <vt:lpstr>Final Notes</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Student Policies and Procedures</dc:title>
  <dc:creator>Leary, Julie</dc:creator>
  <cp:lastModifiedBy>Richardson, Shirley</cp:lastModifiedBy>
  <cp:revision>7</cp:revision>
  <cp:lastPrinted>2022-01-10T21:14:38Z</cp:lastPrinted>
  <dcterms:created xsi:type="dcterms:W3CDTF">2013-10-16T13:14:52Z</dcterms:created>
  <dcterms:modified xsi:type="dcterms:W3CDTF">2025-08-20T15:04:10Z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0x010100CD5C3C1E5AAD614A976E7542E0F86123</vt:lpwstr>
  </property>
</Properties>
</file>